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354" r:id="rId2"/>
    <p:sldId id="355" r:id="rId3"/>
    <p:sldId id="316" r:id="rId4"/>
    <p:sldId id="331" r:id="rId5"/>
    <p:sldId id="332" r:id="rId6"/>
    <p:sldId id="334" r:id="rId7"/>
    <p:sldId id="362" r:id="rId8"/>
    <p:sldId id="370" r:id="rId9"/>
    <p:sldId id="300" r:id="rId10"/>
    <p:sldId id="301" r:id="rId11"/>
    <p:sldId id="302" r:id="rId12"/>
    <p:sldId id="303" r:id="rId13"/>
    <p:sldId id="304" r:id="rId14"/>
    <p:sldId id="306" r:id="rId15"/>
    <p:sldId id="319" r:id="rId16"/>
    <p:sldId id="308" r:id="rId17"/>
    <p:sldId id="367" r:id="rId18"/>
    <p:sldId id="366" r:id="rId19"/>
    <p:sldId id="365" r:id="rId20"/>
    <p:sldId id="371" r:id="rId21"/>
    <p:sldId id="369" r:id="rId22"/>
    <p:sldId id="372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9384"/>
    <a:srgbClr val="E2F0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C871C7-55D7-4829-B038-5CB658D89B66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CFAD4A-D370-4EAB-BEE4-D7377A9695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115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>
          <a:extLst>
            <a:ext uri="{FF2B5EF4-FFF2-40B4-BE49-F238E27FC236}">
              <a16:creationId xmlns:a16="http://schemas.microsoft.com/office/drawing/2014/main" id="{BCCF1177-037A-8CC7-9984-CC45596D3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73:notes">
            <a:extLst>
              <a:ext uri="{FF2B5EF4-FFF2-40B4-BE49-F238E27FC236}">
                <a16:creationId xmlns:a16="http://schemas.microsoft.com/office/drawing/2014/main" id="{DF05AC62-BFA8-6B91-0422-86120EE7CC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73:notes">
            <a:extLst>
              <a:ext uri="{FF2B5EF4-FFF2-40B4-BE49-F238E27FC236}">
                <a16:creationId xmlns:a16="http://schemas.microsoft.com/office/drawing/2014/main" id="{EACDCF85-03F6-45E9-E2B3-86BA074728D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19838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6">
          <a:extLst>
            <a:ext uri="{FF2B5EF4-FFF2-40B4-BE49-F238E27FC236}">
              <a16:creationId xmlns:a16="http://schemas.microsoft.com/office/drawing/2014/main" id="{7C542C97-6BCB-90DF-0C7D-E034564C2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74:notes">
            <a:extLst>
              <a:ext uri="{FF2B5EF4-FFF2-40B4-BE49-F238E27FC236}">
                <a16:creationId xmlns:a16="http://schemas.microsoft.com/office/drawing/2014/main" id="{79CF1CF9-896E-4950-D300-4F0320212D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74:notes">
            <a:extLst>
              <a:ext uri="{FF2B5EF4-FFF2-40B4-BE49-F238E27FC236}">
                <a16:creationId xmlns:a16="http://schemas.microsoft.com/office/drawing/2014/main" id="{289848FC-7742-B825-25C0-AC8EB98ABE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9379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606321-503C-4DD0-87D0-FE04864643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A9523A-9F43-4908-860E-A0D2C451F8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21856D-2127-449C-AAB7-2E262FD5F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B9DDCF-DDDE-4AB9-BC62-809ADAA72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BFC38E-5849-448D-8398-9BAF370F3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081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13E201-68AE-443B-8DB5-3DE0F6D76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DF4B6B-4BB9-4907-86A3-A74C6B65E0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3A867D-AA5E-47D6-A013-68D5F1C0C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D00E09-916D-404F-8575-4D2C9665F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99715E-37E3-45E0-A72F-D064ED985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9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08F689E-4A37-4109-86B7-C8FF8BF511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23247E-5683-4A4A-81F3-FF7B8D030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3DDC47-4BDF-4876-A4D7-5C5977CCD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87A9B9-BDA1-4EDC-B3E2-29D554A78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28C3F7-0168-4A1C-A8A1-5B0F3469D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13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A0556-5C0A-4100-BF3C-F43BA3FE2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3E8646-3FC7-47C2-9088-67E3621B0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C1A1EC-B328-4D3A-9F50-0F198D775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F36EBC-94E0-4058-8572-FA26D33D7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64640C-F7D9-4771-BDBA-3B4511F71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079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43CBB-25A6-421E-A954-158C46C34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E100AE-4E76-4BC0-B005-AB2403BA4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A7D51-1A73-4AA6-83C4-207FD382A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9D9C6D-9D76-4551-BFBB-93B4A2349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E6FD75-9EBC-440A-9324-C6E2F6C88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440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285B1-BFB4-49AB-8DB1-2E01CB907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C55995-780A-4A93-93CA-2C6F9D3677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55F8B5-0939-4DD0-A44A-D1134DCB5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6CDA45-BAF9-49E1-8380-555DBCF77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B0E168-E6E3-4DBE-9BEB-2D926AF1C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6F6CD8-D8BA-405C-A4F4-1D00BE84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1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C635F-4252-4C48-9B04-D092AD7CB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69B1C6-FBF1-4180-8ACA-7F551AC3F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F5F8C7-B066-479D-8847-48A4352FD2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A61605D-6A3D-4604-8EB5-03AF18346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95E6CF-95C6-4D4E-B3E1-005D984F62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50A3705-F33E-451B-92DD-814CBDA2E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57B144E-5FB3-4348-9348-F036B9BF7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093EDCE-ADDC-4D6D-85B4-E28DBB352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776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2DE18-074A-4738-9719-9AF67C385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5D8013-C8D7-4B3C-9A59-6A0377A30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4B0120-E693-4669-BC37-2EB4F3395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C9C5536-FA40-4AE6-8400-E70EE78B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658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2528276-12A5-40DB-A859-F44B9F812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B08848B-141D-4843-B3B3-B4B54D996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BB93A7-F26F-402A-90F3-88B23ED6A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1330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E1238-EBE4-4EFB-A87C-AD1E89388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A1006B-8DF5-4976-9BD1-42FC2174A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EB7737-24A5-44EE-9F64-9A680697E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B1FCBA-B49B-4E20-87F7-A07E3E32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85C784-1D11-4673-991D-87CEE0BDD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385CA5-178D-4496-9E4E-23C10012A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7345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DBACE8-BC98-4874-9B20-E8B734465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98BB0B-DC0D-4124-B173-20E78D838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B32FC5-C9BA-4B38-A62C-8055657BA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B16C29-1832-44A2-8AE3-4B75D4B9A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5B0F52-DEE8-4126-9580-89FBA4F2A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C941BE-E5F0-4A06-98C8-383C2D00D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69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44C2E1-6610-40FB-9940-B5B455E01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9D64CD-8AB1-411D-AECA-AFAD89FC3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FB01A8-EB15-44FD-A93D-E52DB6B723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5E0F1-8198-4E1E-B1BE-768A6CD16B2A}" type="datetimeFigureOut">
              <a:rPr lang="ko-KR" altLang="en-US" smtClean="0"/>
              <a:t>2025-12-19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31FF48-DA9E-4363-A425-8DE5C75184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3763EC-2963-452E-B97C-AC01A8B7B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CD415-64F5-4ED3-94A7-B3D068FC6D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9011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3" Type="http://schemas.microsoft.com/office/2007/relationships/media" Target="../media/media1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video" Target="../media/media4.mp4"/><Relationship Id="rId11" Type="http://schemas.openxmlformats.org/officeDocument/2006/relationships/image" Target="../media/image14.png"/><Relationship Id="rId5" Type="http://schemas.microsoft.com/office/2007/relationships/media" Target="../media/media4.mp4"/><Relationship Id="rId10" Type="http://schemas.openxmlformats.org/officeDocument/2006/relationships/image" Target="../media/image8.png"/><Relationship Id="rId4" Type="http://schemas.openxmlformats.org/officeDocument/2006/relationships/video" Target="../media/media1.mp4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>
          <a:extLst>
            <a:ext uri="{FF2B5EF4-FFF2-40B4-BE49-F238E27FC236}">
              <a16:creationId xmlns:a16="http://schemas.microsoft.com/office/drawing/2014/main" id="{27AEEFA8-10E9-30B3-8728-FEE332043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73">
            <a:extLst>
              <a:ext uri="{FF2B5EF4-FFF2-40B4-BE49-F238E27FC236}">
                <a16:creationId xmlns:a16="http://schemas.microsoft.com/office/drawing/2014/main" id="{87CDBD9F-E939-9F49-4122-491A7E5BB296}"/>
              </a:ext>
            </a:extLst>
          </p:cNvPr>
          <p:cNvSpPr txBox="1"/>
          <p:nvPr/>
        </p:nvSpPr>
        <p:spPr>
          <a:xfrm>
            <a:off x="621027" y="2471835"/>
            <a:ext cx="10949945" cy="191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 dirty="0">
                <a:solidFill>
                  <a:srgbClr val="595959"/>
                </a:solidFill>
                <a:latin typeface="Roboto Black"/>
                <a:ea typeface="Roboto Black"/>
                <a:cs typeface="Roboto Black"/>
                <a:sym typeface="Roboto Black"/>
              </a:rPr>
              <a:t>Audio-Video Deepfake Detection</a:t>
            </a:r>
            <a:endParaRPr dirty="0"/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endParaRPr sz="5400" b="1" i="0" u="none" strike="noStrike" cap="none" dirty="0">
              <a:solidFill>
                <a:srgbClr val="595959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3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[ Graduation Project Final Presentation]</a:t>
            </a:r>
            <a:endParaRPr sz="4000" b="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4" name="Google Shape;1244;p73">
            <a:extLst>
              <a:ext uri="{FF2B5EF4-FFF2-40B4-BE49-F238E27FC236}">
                <a16:creationId xmlns:a16="http://schemas.microsoft.com/office/drawing/2014/main" id="{9AAC4F59-DAC0-5D5C-52AA-AD934B45073F}"/>
              </a:ext>
            </a:extLst>
          </p:cNvPr>
          <p:cNvSpPr txBox="1"/>
          <p:nvPr/>
        </p:nvSpPr>
        <p:spPr>
          <a:xfrm>
            <a:off x="7543800" y="5190067"/>
            <a:ext cx="4340439" cy="86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Advisor: Prof. Jung </a:t>
            </a:r>
            <a:r>
              <a:rPr lang="en-US" sz="18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Uk</a:t>
            </a: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Kim</a:t>
            </a:r>
            <a:endParaRPr dirty="0"/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Student(Presenter): Jun </a:t>
            </a:r>
            <a:r>
              <a:rPr lang="en-US" sz="18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Hee</a:t>
            </a: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Lee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5" name="Google Shape;1245;p73">
            <a:extLst>
              <a:ext uri="{FF2B5EF4-FFF2-40B4-BE49-F238E27FC236}">
                <a16:creationId xmlns:a16="http://schemas.microsoft.com/office/drawing/2014/main" id="{13728D27-C303-F054-796B-760F564F5675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371593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3168_fake">
            <a:hlinkClick r:id="" action="ppaction://media"/>
            <a:extLst>
              <a:ext uri="{FF2B5EF4-FFF2-40B4-BE49-F238E27FC236}">
                <a16:creationId xmlns:a16="http://schemas.microsoft.com/office/drawing/2014/main" id="{A3B73BC4-F0EE-4F08-B69B-DD70B75FA1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53479" y="2222594"/>
            <a:ext cx="3839004" cy="3600000"/>
          </a:xfrm>
          <a:prstGeom prst="rect">
            <a:avLst/>
          </a:prstGeom>
        </p:spPr>
      </p:pic>
      <p:sp>
        <p:nvSpPr>
          <p:cNvPr id="571" name="Google Shape;571;p46"/>
          <p:cNvSpPr txBox="1"/>
          <p:nvPr/>
        </p:nvSpPr>
        <p:spPr>
          <a:xfrm>
            <a:off x="347871" y="1052867"/>
            <a:ext cx="6755662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sz="2400" b="1" i="0" u="none" strike="noStrike" cap="non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The Problem of Dataset (RVFA in FakeAVCeleb)</a:t>
            </a:r>
            <a:endParaRPr/>
          </a:p>
        </p:txBody>
      </p:sp>
      <p:sp>
        <p:nvSpPr>
          <p:cNvPr id="572" name="Google Shape;572;p46"/>
          <p:cNvSpPr txBox="1"/>
          <p:nvPr/>
        </p:nvSpPr>
        <p:spPr>
          <a:xfrm>
            <a:off x="169333" y="6578719"/>
            <a:ext cx="7857067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Khalid, Hasam, et al. "FakeAVCeleb: A novel audio-video multimodal deepfake dataset." </a:t>
            </a:r>
            <a:r>
              <a:rPr lang="en-US" sz="900" b="0" i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arXiv preprint arXiv:2108.05080</a:t>
            </a:r>
            <a:r>
              <a:rPr lang="en-US" sz="900" b="0" i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(2021).</a:t>
            </a:r>
            <a:endParaRPr sz="9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76" name="Google Shape;576;p46"/>
          <p:cNvSpPr txBox="1"/>
          <p:nvPr/>
        </p:nvSpPr>
        <p:spPr>
          <a:xfrm>
            <a:off x="6062348" y="5822594"/>
            <a:ext cx="8212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RVFA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" name="Google Shape;577;p46"/>
          <p:cNvSpPr txBox="1"/>
          <p:nvPr/>
        </p:nvSpPr>
        <p:spPr>
          <a:xfrm>
            <a:off x="8669867" y="3723530"/>
            <a:ext cx="317426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②  Lip-sync naturally fails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245;p73">
            <a:extLst>
              <a:ext uri="{FF2B5EF4-FFF2-40B4-BE49-F238E27FC236}">
                <a16:creationId xmlns:a16="http://schemas.microsoft.com/office/drawing/2014/main" id="{FB7A54B1-1F45-4F5C-BBBD-AD747106DDFF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" name="Google Shape;560;p45">
            <a:extLst>
              <a:ext uri="{FF2B5EF4-FFF2-40B4-BE49-F238E27FC236}">
                <a16:creationId xmlns:a16="http://schemas.microsoft.com/office/drawing/2014/main" id="{076BF17E-E335-4526-BFE7-16D864F8FDC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47870" y="2205133"/>
            <a:ext cx="3839004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561;p45">
            <a:extLst>
              <a:ext uri="{FF2B5EF4-FFF2-40B4-BE49-F238E27FC236}">
                <a16:creationId xmlns:a16="http://schemas.microsoft.com/office/drawing/2014/main" id="{9E8BD1D1-4A1C-44CA-801D-C7C9E9E386DE}"/>
              </a:ext>
            </a:extLst>
          </p:cNvPr>
          <p:cNvSpPr txBox="1"/>
          <p:nvPr/>
        </p:nvSpPr>
        <p:spPr>
          <a:xfrm>
            <a:off x="1856739" y="5822594"/>
            <a:ext cx="8212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RVRA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1319;p77">
            <a:extLst>
              <a:ext uri="{FF2B5EF4-FFF2-40B4-BE49-F238E27FC236}">
                <a16:creationId xmlns:a16="http://schemas.microsoft.com/office/drawing/2014/main" id="{720B7E5A-C6E7-478E-9446-C03492E6AD9C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Problems of Previous Works 2: Audio–Visual Sync Mismatch (Dataset)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438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4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47"/>
          <p:cNvSpPr txBox="1"/>
          <p:nvPr/>
        </p:nvSpPr>
        <p:spPr>
          <a:xfrm>
            <a:off x="347871" y="1052867"/>
            <a:ext cx="3987062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sz="2400" b="1" i="0" u="none" strike="noStrike" cap="non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The Reason of the Problem</a:t>
            </a:r>
            <a:endParaRPr/>
          </a:p>
        </p:txBody>
      </p:sp>
      <p:sp>
        <p:nvSpPr>
          <p:cNvPr id="585" name="Google Shape;585;p47"/>
          <p:cNvSpPr txBox="1"/>
          <p:nvPr/>
        </p:nvSpPr>
        <p:spPr>
          <a:xfrm>
            <a:off x="169333" y="6578719"/>
            <a:ext cx="7857067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Khalid, Hasam, et al. "FakeAVCeleb: A novel audio-video multimodal deepfake dataset." </a:t>
            </a:r>
            <a:r>
              <a:rPr lang="en-US" sz="900" b="0" i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arXiv preprint arXiv:2108.05080</a:t>
            </a:r>
            <a:r>
              <a:rPr lang="en-US" sz="900" b="0" i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(2021).</a:t>
            </a:r>
            <a:endParaRPr sz="9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86" name="Google Shape;586;p47"/>
          <p:cNvSpPr txBox="1"/>
          <p:nvPr/>
        </p:nvSpPr>
        <p:spPr>
          <a:xfrm>
            <a:off x="347869" y="1846046"/>
            <a:ext cx="157406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Fake Audio </a:t>
            </a:r>
            <a:endParaRPr sz="20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7" name="Google Shape;587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36408" y="4706666"/>
            <a:ext cx="6429599" cy="1322239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47"/>
          <p:cNvSpPr txBox="1"/>
          <p:nvPr/>
        </p:nvSpPr>
        <p:spPr>
          <a:xfrm>
            <a:off x="2227473" y="6123162"/>
            <a:ext cx="760417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Jia, Ye, et al. "Transfer learning from speaker verification to multispeaker text-to-speech synthesis." </a:t>
            </a:r>
            <a:r>
              <a:rPr lang="en-US" sz="900" b="0" i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Advances in neural information processing systems</a:t>
            </a:r>
            <a:r>
              <a:rPr lang="en-US" sz="900" b="0" i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31 (2018).</a:t>
            </a:r>
            <a:endParaRPr sz="9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89" name="Google Shape;589;p47"/>
          <p:cNvSpPr txBox="1"/>
          <p:nvPr/>
        </p:nvSpPr>
        <p:spPr>
          <a:xfrm>
            <a:off x="7250740" y="5338554"/>
            <a:ext cx="751001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Tacotron2</a:t>
            </a:r>
            <a:endParaRPr sz="9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0" name="Google Shape;590;p47"/>
          <p:cNvSpPr txBox="1"/>
          <p:nvPr/>
        </p:nvSpPr>
        <p:spPr>
          <a:xfrm>
            <a:off x="2092005" y="5637582"/>
            <a:ext cx="118533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IBM Watson STT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591" name="Google Shape;591;p47"/>
          <p:cNvCxnSpPr/>
          <p:nvPr/>
        </p:nvCxnSpPr>
        <p:spPr>
          <a:xfrm>
            <a:off x="3226541" y="5760693"/>
            <a:ext cx="39793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592" name="Google Shape;592;p47"/>
          <p:cNvSpPr txBox="1"/>
          <p:nvPr/>
        </p:nvSpPr>
        <p:spPr>
          <a:xfrm>
            <a:off x="2736311" y="4908165"/>
            <a:ext cx="87546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u="sng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Real Audio</a:t>
            </a:r>
            <a:endParaRPr sz="1000" b="1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593" name="Google Shape;593;p47"/>
          <p:cNvCxnSpPr/>
          <p:nvPr/>
        </p:nvCxnSpPr>
        <p:spPr>
          <a:xfrm>
            <a:off x="2736311" y="5338554"/>
            <a:ext cx="0" cy="27545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594" name="Google Shape;594;p47"/>
          <p:cNvSpPr/>
          <p:nvPr/>
        </p:nvSpPr>
        <p:spPr>
          <a:xfrm>
            <a:off x="2557674" y="4796303"/>
            <a:ext cx="1879596" cy="46301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5" name="Google Shape;595;p47"/>
          <p:cNvSpPr/>
          <p:nvPr/>
        </p:nvSpPr>
        <p:spPr>
          <a:xfrm>
            <a:off x="2092005" y="4641254"/>
            <a:ext cx="7874002" cy="187113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6" name="Google Shape;596;p47"/>
          <p:cNvSpPr txBox="1"/>
          <p:nvPr/>
        </p:nvSpPr>
        <p:spPr>
          <a:xfrm>
            <a:off x="2386640" y="4451317"/>
            <a:ext cx="855134" cy="30777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SV2TTS</a:t>
            </a:r>
            <a:endParaRPr sz="14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97" name="Google Shape;597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21159" y="1758814"/>
            <a:ext cx="6222971" cy="254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47"/>
          <p:cNvSpPr txBox="1"/>
          <p:nvPr/>
        </p:nvSpPr>
        <p:spPr>
          <a:xfrm>
            <a:off x="373269" y="2120700"/>
            <a:ext cx="5147026" cy="698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 sentences re-synthesized by the model; absent visual conditioning, </a:t>
            </a:r>
            <a:r>
              <a:rPr lang="en-US" sz="1400" b="1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lip-sync naturally fails (</a:t>
            </a:r>
            <a:r>
              <a:rPr lang="en-US" sz="14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∴ RVFA must be wrong)</a:t>
            </a:r>
            <a:endParaRPr sz="1400" b="1" i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9" name="Google Shape;599;p47"/>
          <p:cNvSpPr txBox="1"/>
          <p:nvPr/>
        </p:nvSpPr>
        <p:spPr>
          <a:xfrm>
            <a:off x="5684644" y="1352749"/>
            <a:ext cx="6096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paper explicitly acknowledges out-of-sync cases within this category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47"/>
          <p:cNvSpPr txBox="1"/>
          <p:nvPr/>
        </p:nvSpPr>
        <p:spPr>
          <a:xfrm>
            <a:off x="390202" y="3135182"/>
            <a:ext cx="233715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Else (FVRA, FVFA)</a:t>
            </a:r>
            <a:endParaRPr sz="20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1" name="Google Shape;601;p47"/>
          <p:cNvSpPr txBox="1"/>
          <p:nvPr/>
        </p:nvSpPr>
        <p:spPr>
          <a:xfrm>
            <a:off x="347869" y="3418067"/>
            <a:ext cx="5053864" cy="1021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Replace only the lip region using Wav2Lip to match the given audio; swap into the original frames → generate a </a:t>
            </a:r>
            <a:r>
              <a:rPr lang="en-US" sz="1400" b="1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natural lip-synced video</a:t>
            </a:r>
            <a:endParaRPr/>
          </a:p>
        </p:txBody>
      </p:sp>
      <p:cxnSp>
        <p:nvCxnSpPr>
          <p:cNvPr id="602" name="Google Shape;602;p47"/>
          <p:cNvCxnSpPr/>
          <p:nvPr/>
        </p:nvCxnSpPr>
        <p:spPr>
          <a:xfrm>
            <a:off x="2946782" y="2987021"/>
            <a:ext cx="0" cy="31576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triangle" w="med" len="med"/>
            <a:tailEnd type="triangle" w="med" len="med"/>
          </a:ln>
        </p:spPr>
      </p:cxnSp>
      <p:sp>
        <p:nvSpPr>
          <p:cNvPr id="23" name="Google Shape;1245;p73">
            <a:extLst>
              <a:ext uri="{FF2B5EF4-FFF2-40B4-BE49-F238E27FC236}">
                <a16:creationId xmlns:a16="http://schemas.microsoft.com/office/drawing/2014/main" id="{0681F2DA-065F-49BC-82C4-EC763C43680F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Google Shape;1319;p77">
            <a:extLst>
              <a:ext uri="{FF2B5EF4-FFF2-40B4-BE49-F238E27FC236}">
                <a16:creationId xmlns:a16="http://schemas.microsoft.com/office/drawing/2014/main" id="{14BBECAD-419E-4682-8B84-91B7044CC068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Problems of Previous Works 2: Audio–Visual Sync Mismatch (Dataset)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8"/>
          <p:cNvSpPr txBox="1"/>
          <p:nvPr/>
        </p:nvSpPr>
        <p:spPr>
          <a:xfrm>
            <a:off x="347871" y="1149834"/>
            <a:ext cx="5849729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sz="2000" b="1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Solution(Research Direction) : Voice Conversion</a:t>
            </a:r>
            <a:endParaRPr sz="1600" dirty="0"/>
          </a:p>
        </p:txBody>
      </p:sp>
      <p:sp>
        <p:nvSpPr>
          <p:cNvPr id="610" name="Google Shape;610;p48"/>
          <p:cNvSpPr txBox="1"/>
          <p:nvPr/>
        </p:nvSpPr>
        <p:spPr>
          <a:xfrm>
            <a:off x="347870" y="1859206"/>
            <a:ext cx="9914467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Even latest datasets, including FakeAVCeleb, synthesize audio via TTS</a:t>
            </a:r>
            <a:endParaRPr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Erroneous STT-generated sentences yield corrupted audio data</a:t>
            </a:r>
            <a:endParaRPr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en-US" sz="1800" b="0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ip-sync must be enforced, and mis-reenactment yields low-quality, easily detectable data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1" name="Google Shape;611;p48"/>
          <p:cNvSpPr txBox="1"/>
          <p:nvPr/>
        </p:nvSpPr>
        <p:spPr>
          <a:xfrm>
            <a:off x="347869" y="4630303"/>
            <a:ext cx="11022863" cy="1940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fake audio </a:t>
            </a:r>
            <a:r>
              <a:rPr lang="en-US" sz="2000" b="1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preserves rhythm/timing while altering only pitch-related attributes</a:t>
            </a:r>
            <a:r>
              <a:rPr lang="en-US" sz="2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it remains </a:t>
            </a:r>
            <a:r>
              <a:rPr lang="en-US" sz="2000" b="1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closer to the original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Enabling RVFA</a:t>
            </a:r>
            <a:endParaRPr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Facilitating paired training for enhancing subtle traces of generative models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48"/>
          <p:cNvSpPr/>
          <p:nvPr/>
        </p:nvSpPr>
        <p:spPr>
          <a:xfrm>
            <a:off x="5694753" y="3322702"/>
            <a:ext cx="795867" cy="1193800"/>
          </a:xfrm>
          <a:prstGeom prst="downArrow">
            <a:avLst>
              <a:gd name="adj1" fmla="val 50000"/>
              <a:gd name="adj2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3" name="Google Shape;613;p48"/>
          <p:cNvSpPr txBox="1"/>
          <p:nvPr/>
        </p:nvSpPr>
        <p:spPr>
          <a:xfrm>
            <a:off x="6793213" y="3706133"/>
            <a:ext cx="30789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VC instead of (STT → TTS)</a:t>
            </a:r>
            <a:endParaRPr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1245;p73">
            <a:extLst>
              <a:ext uri="{FF2B5EF4-FFF2-40B4-BE49-F238E27FC236}">
                <a16:creationId xmlns:a16="http://schemas.microsoft.com/office/drawing/2014/main" id="{6D53F92B-425E-4BA5-B40E-8004A33E93EA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1319;p77">
            <a:extLst>
              <a:ext uri="{FF2B5EF4-FFF2-40B4-BE49-F238E27FC236}">
                <a16:creationId xmlns:a16="http://schemas.microsoft.com/office/drawing/2014/main" id="{045F0433-DB31-4998-BC61-39DA563D5B2B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Solution 2: Construct Highly Synchronized Voice Conversion Dataset (Dataset)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00048">
            <a:hlinkClick r:id="" action="ppaction://media"/>
            <a:extLst>
              <a:ext uri="{FF2B5EF4-FFF2-40B4-BE49-F238E27FC236}">
                <a16:creationId xmlns:a16="http://schemas.microsoft.com/office/drawing/2014/main" id="{E65F217C-BC12-47FE-B9FE-0DC7FB54E2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480233" y="1986433"/>
            <a:ext cx="2520000" cy="2520000"/>
          </a:xfrm>
          <a:prstGeom prst="rect">
            <a:avLst/>
          </a:prstGeom>
        </p:spPr>
      </p:pic>
      <p:pic>
        <p:nvPicPr>
          <p:cNvPr id="19" name="03168">
            <a:hlinkClick r:id="" action="ppaction://media"/>
            <a:extLst>
              <a:ext uri="{FF2B5EF4-FFF2-40B4-BE49-F238E27FC236}">
                <a16:creationId xmlns:a16="http://schemas.microsoft.com/office/drawing/2014/main" id="{E668580F-E0F2-4369-95CD-759A15C3AA3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47871" y="1994228"/>
            <a:ext cx="2687303" cy="2520000"/>
          </a:xfrm>
          <a:prstGeom prst="rect">
            <a:avLst/>
          </a:prstGeom>
        </p:spPr>
      </p:pic>
      <p:sp>
        <p:nvSpPr>
          <p:cNvPr id="621" name="Google Shape;621;p49"/>
          <p:cNvSpPr txBox="1"/>
          <p:nvPr/>
        </p:nvSpPr>
        <p:spPr>
          <a:xfrm>
            <a:off x="816491" y="4673517"/>
            <a:ext cx="175006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RVRA (Source)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3" name="Google Shape;623;p49"/>
          <p:cNvSpPr txBox="1"/>
          <p:nvPr/>
        </p:nvSpPr>
        <p:spPr>
          <a:xfrm>
            <a:off x="3776224" y="4673517"/>
            <a:ext cx="205730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RVRA (Reference)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5" name="Google Shape;625;p49"/>
          <p:cNvSpPr/>
          <p:nvPr/>
        </p:nvSpPr>
        <p:spPr>
          <a:xfrm rot="-5400000">
            <a:off x="6966742" y="3081007"/>
            <a:ext cx="414867" cy="695984"/>
          </a:xfrm>
          <a:prstGeom prst="downArrow">
            <a:avLst>
              <a:gd name="adj1" fmla="val 50000"/>
              <a:gd name="adj2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6" name="Google Shape;626;p49"/>
          <p:cNvSpPr txBox="1"/>
          <p:nvPr/>
        </p:nvSpPr>
        <p:spPr>
          <a:xfrm>
            <a:off x="8441976" y="4673517"/>
            <a:ext cx="268730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RVFA(Voice Conversion)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7" name="Google Shape;627;p49"/>
          <p:cNvSpPr txBox="1"/>
          <p:nvPr/>
        </p:nvSpPr>
        <p:spPr>
          <a:xfrm>
            <a:off x="0" y="6562527"/>
            <a:ext cx="978562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Liu, </a:t>
            </a:r>
            <a:r>
              <a:rPr lang="en-US" sz="1000" b="0" i="0" dirty="0" err="1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Songting</a:t>
            </a:r>
            <a:r>
              <a:rPr lang="en-US" sz="1000" b="0" i="0" dirty="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. "Zero-shot voice conversion with diffusion transformers." </a:t>
            </a:r>
            <a:r>
              <a:rPr lang="en-US" sz="1000" b="0" i="1" dirty="0" err="1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arXiv</a:t>
            </a:r>
            <a:r>
              <a:rPr lang="en-US" sz="1000" b="0" i="1" dirty="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 preprint arXiv:2411.09943</a:t>
            </a:r>
            <a:r>
              <a:rPr lang="en-US" sz="1000" b="0" i="0" dirty="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 (2024), https://huggingface.co/spaces/Plachta/Seed-VC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" name="Google Shape;628;p49"/>
          <p:cNvSpPr txBox="1"/>
          <p:nvPr/>
        </p:nvSpPr>
        <p:spPr>
          <a:xfrm>
            <a:off x="2926012" y="5548767"/>
            <a:ext cx="670588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Audio–video sync verified to be well maintained</a:t>
            </a:r>
            <a:endParaRPr dirty="0"/>
          </a:p>
        </p:txBody>
      </p:sp>
      <p:sp>
        <p:nvSpPr>
          <p:cNvPr id="629" name="Google Shape;629;p49"/>
          <p:cNvSpPr/>
          <p:nvPr/>
        </p:nvSpPr>
        <p:spPr>
          <a:xfrm>
            <a:off x="194733" y="1773504"/>
            <a:ext cx="11861800" cy="336973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0" name="Google Shape;630;p49"/>
          <p:cNvSpPr txBox="1"/>
          <p:nvPr/>
        </p:nvSpPr>
        <p:spPr>
          <a:xfrm>
            <a:off x="410091" y="1543533"/>
            <a:ext cx="986909" cy="3385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</a:t>
            </a:r>
            <a:endParaRPr sz="16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245;p73">
            <a:extLst>
              <a:ext uri="{FF2B5EF4-FFF2-40B4-BE49-F238E27FC236}">
                <a16:creationId xmlns:a16="http://schemas.microsoft.com/office/drawing/2014/main" id="{6D3F99A7-05F8-4C93-82F4-2CF2E24F6FF0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319;p77">
            <a:extLst>
              <a:ext uri="{FF2B5EF4-FFF2-40B4-BE49-F238E27FC236}">
                <a16:creationId xmlns:a16="http://schemas.microsoft.com/office/drawing/2014/main" id="{DD33A447-4BFF-4018-80B7-880470DF0262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Solution 2: Construct Highly Synchronized Voice Conversion Dataset (Dataset)</a:t>
            </a:r>
          </a:p>
        </p:txBody>
      </p:sp>
      <p:pic>
        <p:nvPicPr>
          <p:cNvPr id="2" name="03168_00048 (2)">
            <a:hlinkClick r:id="" action="ppaction://media"/>
            <a:extLst>
              <a:ext uri="{FF2B5EF4-FFF2-40B4-BE49-F238E27FC236}">
                <a16:creationId xmlns:a16="http://schemas.microsoft.com/office/drawing/2014/main" id="{DFA08FB8-6EE1-4491-923A-C56333864361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48115" y="1986433"/>
            <a:ext cx="2687303" cy="2520000"/>
          </a:xfrm>
          <a:prstGeom prst="rect">
            <a:avLst/>
          </a:prstGeom>
        </p:spPr>
      </p:pic>
      <p:pic>
        <p:nvPicPr>
          <p:cNvPr id="1026" name="Picture 2" descr="Check - Free icons">
            <a:extLst>
              <a:ext uri="{FF2B5EF4-FFF2-40B4-BE49-F238E27FC236}">
                <a16:creationId xmlns:a16="http://schemas.microsoft.com/office/drawing/2014/main" id="{11E3355D-BC20-45D4-B5B4-C716FED57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393" y="5719144"/>
            <a:ext cx="361294" cy="36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3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7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51"/>
          <p:cNvSpPr/>
          <p:nvPr/>
        </p:nvSpPr>
        <p:spPr>
          <a:xfrm>
            <a:off x="65320" y="2524794"/>
            <a:ext cx="4690277" cy="3898404"/>
          </a:xfrm>
          <a:prstGeom prst="rect">
            <a:avLst/>
          </a:prstGeom>
          <a:solidFill>
            <a:srgbClr val="FBE4D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34" name="Google Shape;734;p51"/>
          <p:cNvSpPr/>
          <p:nvPr/>
        </p:nvSpPr>
        <p:spPr>
          <a:xfrm>
            <a:off x="4763718" y="2524795"/>
            <a:ext cx="2100512" cy="3898404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35" name="Google Shape;735;p51"/>
          <p:cNvSpPr/>
          <p:nvPr/>
        </p:nvSpPr>
        <p:spPr>
          <a:xfrm>
            <a:off x="7084422" y="1582401"/>
            <a:ext cx="5042258" cy="4652644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39" name="Google Shape;739;p51"/>
          <p:cNvSpPr/>
          <p:nvPr/>
        </p:nvSpPr>
        <p:spPr>
          <a:xfrm>
            <a:off x="5226782" y="3663732"/>
            <a:ext cx="1194318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RVRA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0" name="Google Shape;740;p51"/>
          <p:cNvSpPr/>
          <p:nvPr/>
        </p:nvSpPr>
        <p:spPr>
          <a:xfrm>
            <a:off x="228680" y="3668397"/>
            <a:ext cx="990953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FVRA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1" name="Google Shape;741;p51"/>
          <p:cNvSpPr/>
          <p:nvPr/>
        </p:nvSpPr>
        <p:spPr>
          <a:xfrm>
            <a:off x="1361055" y="3668397"/>
            <a:ext cx="990953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FVFA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2" name="Google Shape;742;p51"/>
          <p:cNvSpPr/>
          <p:nvPr/>
        </p:nvSpPr>
        <p:spPr>
          <a:xfrm>
            <a:off x="2493430" y="3668397"/>
            <a:ext cx="990953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RVFA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3" name="Google Shape;743;p51"/>
          <p:cNvSpPr/>
          <p:nvPr/>
        </p:nvSpPr>
        <p:spPr>
          <a:xfrm rot="-5400000">
            <a:off x="5619989" y="2678885"/>
            <a:ext cx="407910" cy="1194319"/>
          </a:xfrm>
          <a:prstGeom prst="rightBrace">
            <a:avLst>
              <a:gd name="adj1" fmla="val 38069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4" name="Google Shape;744;p51"/>
          <p:cNvSpPr/>
          <p:nvPr/>
        </p:nvSpPr>
        <p:spPr>
          <a:xfrm rot="-5400000">
            <a:off x="9435007" y="1080355"/>
            <a:ext cx="407910" cy="4391607"/>
          </a:xfrm>
          <a:prstGeom prst="rightBrace">
            <a:avLst>
              <a:gd name="adj1" fmla="val 38069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5" name="Google Shape;745;p51"/>
          <p:cNvSpPr txBox="1"/>
          <p:nvPr/>
        </p:nvSpPr>
        <p:spPr>
          <a:xfrm>
            <a:off x="2058956" y="2684658"/>
            <a:ext cx="70912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Fake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6" name="Google Shape;746;p51"/>
          <p:cNvSpPr txBox="1"/>
          <p:nvPr/>
        </p:nvSpPr>
        <p:spPr>
          <a:xfrm>
            <a:off x="5469378" y="2684658"/>
            <a:ext cx="70912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7" name="Google Shape;747;p51"/>
          <p:cNvSpPr/>
          <p:nvPr/>
        </p:nvSpPr>
        <p:spPr>
          <a:xfrm rot="-5400000">
            <a:off x="3920172" y="707994"/>
            <a:ext cx="407910" cy="3452320"/>
          </a:xfrm>
          <a:prstGeom prst="rightBrace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8" name="Google Shape;748;p51"/>
          <p:cNvSpPr txBox="1"/>
          <p:nvPr/>
        </p:nvSpPr>
        <p:spPr>
          <a:xfrm>
            <a:off x="3153747" y="1822034"/>
            <a:ext cx="163907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FakeAVCeleb</a:t>
            </a: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49" name="Google Shape;749;p51"/>
          <p:cNvGrpSpPr/>
          <p:nvPr/>
        </p:nvGrpSpPr>
        <p:grpSpPr>
          <a:xfrm>
            <a:off x="172168" y="4540603"/>
            <a:ext cx="938067" cy="1538885"/>
            <a:chOff x="105745" y="4773892"/>
            <a:chExt cx="938067" cy="1538885"/>
          </a:xfrm>
        </p:grpSpPr>
        <p:sp>
          <p:nvSpPr>
            <p:cNvPr id="750" name="Google Shape;750;p51"/>
            <p:cNvSpPr txBox="1"/>
            <p:nvPr/>
          </p:nvSpPr>
          <p:spPr>
            <a:xfrm>
              <a:off x="340996" y="4773895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id0001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1" name="Google Shape;751;p51"/>
            <p:cNvSpPr txBox="1"/>
            <p:nvPr/>
          </p:nvSpPr>
          <p:spPr>
            <a:xfrm>
              <a:off x="340995" y="5081672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id0002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2" name="Google Shape;752;p51"/>
            <p:cNvSpPr txBox="1"/>
            <p:nvPr/>
          </p:nvSpPr>
          <p:spPr>
            <a:xfrm>
              <a:off x="340994" y="5389449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id0003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3" name="Google Shape;753;p51"/>
            <p:cNvSpPr txBox="1"/>
            <p:nvPr/>
          </p:nvSpPr>
          <p:spPr>
            <a:xfrm>
              <a:off x="340993" y="5697226"/>
              <a:ext cx="702816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4" name="Google Shape;754;p51"/>
            <p:cNvSpPr txBox="1"/>
            <p:nvPr/>
          </p:nvSpPr>
          <p:spPr>
            <a:xfrm>
              <a:off x="337882" y="6005003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id0500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5" name="Google Shape;755;p51"/>
            <p:cNvSpPr/>
            <p:nvPr/>
          </p:nvSpPr>
          <p:spPr>
            <a:xfrm rot="10800000">
              <a:off x="105745" y="4773892"/>
              <a:ext cx="251630" cy="1538885"/>
            </a:xfrm>
            <a:prstGeom prst="rightBrace">
              <a:avLst>
                <a:gd name="adj1" fmla="val 112630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56" name="Google Shape;756;p51"/>
          <p:cNvGrpSpPr/>
          <p:nvPr/>
        </p:nvGrpSpPr>
        <p:grpSpPr>
          <a:xfrm>
            <a:off x="1319062" y="4549933"/>
            <a:ext cx="938067" cy="1538885"/>
            <a:chOff x="1219203" y="4783222"/>
            <a:chExt cx="938067" cy="1538885"/>
          </a:xfrm>
        </p:grpSpPr>
        <p:sp>
          <p:nvSpPr>
            <p:cNvPr id="757" name="Google Shape;757;p51"/>
            <p:cNvSpPr txBox="1"/>
            <p:nvPr/>
          </p:nvSpPr>
          <p:spPr>
            <a:xfrm>
              <a:off x="1454454" y="4783225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id0001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8" name="Google Shape;758;p51"/>
            <p:cNvSpPr txBox="1"/>
            <p:nvPr/>
          </p:nvSpPr>
          <p:spPr>
            <a:xfrm>
              <a:off x="1454453" y="5091002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id0002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9" name="Google Shape;759;p51"/>
            <p:cNvSpPr txBox="1"/>
            <p:nvPr/>
          </p:nvSpPr>
          <p:spPr>
            <a:xfrm>
              <a:off x="1454452" y="5398779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id0003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0" name="Google Shape;760;p51"/>
            <p:cNvSpPr txBox="1"/>
            <p:nvPr/>
          </p:nvSpPr>
          <p:spPr>
            <a:xfrm>
              <a:off x="1454451" y="5706556"/>
              <a:ext cx="702816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1" name="Google Shape;761;p51"/>
            <p:cNvSpPr txBox="1"/>
            <p:nvPr/>
          </p:nvSpPr>
          <p:spPr>
            <a:xfrm>
              <a:off x="1451340" y="6014333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id0500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2" name="Google Shape;762;p51"/>
            <p:cNvSpPr/>
            <p:nvPr/>
          </p:nvSpPr>
          <p:spPr>
            <a:xfrm rot="10800000">
              <a:off x="1219203" y="4783222"/>
              <a:ext cx="251630" cy="1538885"/>
            </a:xfrm>
            <a:prstGeom prst="rightBrace">
              <a:avLst>
                <a:gd name="adj1" fmla="val 112630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63" name="Google Shape;763;p51"/>
          <p:cNvGrpSpPr/>
          <p:nvPr/>
        </p:nvGrpSpPr>
        <p:grpSpPr>
          <a:xfrm>
            <a:off x="2465956" y="4540602"/>
            <a:ext cx="938067" cy="1538885"/>
            <a:chOff x="2394963" y="4773891"/>
            <a:chExt cx="938067" cy="1538885"/>
          </a:xfrm>
        </p:grpSpPr>
        <p:sp>
          <p:nvSpPr>
            <p:cNvPr id="764" name="Google Shape;764;p51"/>
            <p:cNvSpPr txBox="1"/>
            <p:nvPr/>
          </p:nvSpPr>
          <p:spPr>
            <a:xfrm>
              <a:off x="2630214" y="4773894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id0001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5" name="Google Shape;765;p51"/>
            <p:cNvSpPr txBox="1"/>
            <p:nvPr/>
          </p:nvSpPr>
          <p:spPr>
            <a:xfrm>
              <a:off x="2630213" y="5081671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id0002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6" name="Google Shape;766;p51"/>
            <p:cNvSpPr txBox="1"/>
            <p:nvPr/>
          </p:nvSpPr>
          <p:spPr>
            <a:xfrm>
              <a:off x="2630212" y="5389448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id0003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7" name="Google Shape;767;p51"/>
            <p:cNvSpPr txBox="1"/>
            <p:nvPr/>
          </p:nvSpPr>
          <p:spPr>
            <a:xfrm>
              <a:off x="2630211" y="5697225"/>
              <a:ext cx="702816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8" name="Google Shape;768;p51"/>
            <p:cNvSpPr txBox="1"/>
            <p:nvPr/>
          </p:nvSpPr>
          <p:spPr>
            <a:xfrm>
              <a:off x="2627100" y="6005002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id0500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9" name="Google Shape;769;p51"/>
            <p:cNvSpPr/>
            <p:nvPr/>
          </p:nvSpPr>
          <p:spPr>
            <a:xfrm rot="10800000">
              <a:off x="2394963" y="4773891"/>
              <a:ext cx="251630" cy="1538885"/>
            </a:xfrm>
            <a:prstGeom prst="rightBrace">
              <a:avLst>
                <a:gd name="adj1" fmla="val 112630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770" name="Google Shape;770;p51"/>
          <p:cNvSpPr txBox="1"/>
          <p:nvPr/>
        </p:nvSpPr>
        <p:spPr>
          <a:xfrm>
            <a:off x="5184716" y="4536826"/>
            <a:ext cx="155198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Id0001 – </a:t>
            </a:r>
            <a:r>
              <a:rPr lang="en-US" sz="1400" b="1">
                <a:solidFill>
                  <a:srgbClr val="2E75B5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400" b="1">
              <a:solidFill>
                <a:srgbClr val="2E75B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1" name="Google Shape;771;p51"/>
          <p:cNvSpPr txBox="1"/>
          <p:nvPr/>
        </p:nvSpPr>
        <p:spPr>
          <a:xfrm>
            <a:off x="5184716" y="4844603"/>
            <a:ext cx="157942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Id0002 – </a:t>
            </a:r>
            <a:r>
              <a:rPr lang="en-US" sz="14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4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2" name="Google Shape;772;p51"/>
          <p:cNvSpPr txBox="1"/>
          <p:nvPr/>
        </p:nvSpPr>
        <p:spPr>
          <a:xfrm>
            <a:off x="5184715" y="5152380"/>
            <a:ext cx="155198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Id0003 – </a:t>
            </a:r>
            <a:r>
              <a:rPr lang="en-US" sz="14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4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3" name="Google Shape;773;p51"/>
          <p:cNvSpPr txBox="1"/>
          <p:nvPr/>
        </p:nvSpPr>
        <p:spPr>
          <a:xfrm>
            <a:off x="5184714" y="5460157"/>
            <a:ext cx="154887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4" name="Google Shape;774;p51"/>
          <p:cNvSpPr txBox="1"/>
          <p:nvPr/>
        </p:nvSpPr>
        <p:spPr>
          <a:xfrm>
            <a:off x="5181603" y="5767934"/>
            <a:ext cx="155198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Id0500 – </a:t>
            </a:r>
            <a:r>
              <a:rPr lang="en-US" sz="14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4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5" name="Google Shape;775;p51"/>
          <p:cNvSpPr/>
          <p:nvPr/>
        </p:nvSpPr>
        <p:spPr>
          <a:xfrm rot="10800000">
            <a:off x="4949469" y="4536825"/>
            <a:ext cx="262797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6" name="Google Shape;776;p51"/>
          <p:cNvCxnSpPr/>
          <p:nvPr/>
        </p:nvCxnSpPr>
        <p:spPr>
          <a:xfrm>
            <a:off x="6988630" y="1582401"/>
            <a:ext cx="0" cy="477394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777" name="Google Shape;777;p51"/>
          <p:cNvSpPr txBox="1"/>
          <p:nvPr/>
        </p:nvSpPr>
        <p:spPr>
          <a:xfrm>
            <a:off x="8946939" y="1822034"/>
            <a:ext cx="138404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VoxCeleb2</a:t>
            </a: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8" name="Google Shape;778;p51"/>
          <p:cNvSpPr txBox="1"/>
          <p:nvPr/>
        </p:nvSpPr>
        <p:spPr>
          <a:xfrm>
            <a:off x="9284399" y="2598936"/>
            <a:ext cx="70912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9" name="Google Shape;779;p51"/>
          <p:cNvSpPr/>
          <p:nvPr/>
        </p:nvSpPr>
        <p:spPr>
          <a:xfrm rot="-5400000">
            <a:off x="2347779" y="1067898"/>
            <a:ext cx="407910" cy="4407729"/>
          </a:xfrm>
          <a:prstGeom prst="rightBrace">
            <a:avLst>
              <a:gd name="adj1" fmla="val 38069"/>
              <a:gd name="adj2" fmla="val 46401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0" name="Google Shape;780;p51"/>
          <p:cNvSpPr/>
          <p:nvPr/>
        </p:nvSpPr>
        <p:spPr>
          <a:xfrm rot="-5400000">
            <a:off x="9435009" y="2079589"/>
            <a:ext cx="407910" cy="709130"/>
          </a:xfrm>
          <a:prstGeom prst="rightBrace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1" name="Google Shape;781;p51"/>
          <p:cNvSpPr/>
          <p:nvPr/>
        </p:nvSpPr>
        <p:spPr>
          <a:xfrm>
            <a:off x="7443158" y="3584049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2" name="Google Shape;782;p51"/>
          <p:cNvSpPr/>
          <p:nvPr/>
        </p:nvSpPr>
        <p:spPr>
          <a:xfrm>
            <a:off x="8208265" y="3584048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3" name="Google Shape;783;p51"/>
          <p:cNvSpPr/>
          <p:nvPr/>
        </p:nvSpPr>
        <p:spPr>
          <a:xfrm>
            <a:off x="8974926" y="3584048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4" name="Google Shape;784;p51"/>
          <p:cNvSpPr/>
          <p:nvPr/>
        </p:nvSpPr>
        <p:spPr>
          <a:xfrm>
            <a:off x="9745835" y="3584047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5" name="Google Shape;785;p51"/>
          <p:cNvSpPr/>
          <p:nvPr/>
        </p:nvSpPr>
        <p:spPr>
          <a:xfrm>
            <a:off x="11146989" y="3584046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id0500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6" name="Google Shape;786;p51"/>
          <p:cNvSpPr/>
          <p:nvPr/>
        </p:nvSpPr>
        <p:spPr>
          <a:xfrm>
            <a:off x="10433612" y="3584045"/>
            <a:ext cx="687777" cy="330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7" name="Google Shape;787;p51"/>
          <p:cNvSpPr txBox="1"/>
          <p:nvPr/>
        </p:nvSpPr>
        <p:spPr>
          <a:xfrm>
            <a:off x="7408934" y="420226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8" name="Google Shape;788;p51"/>
          <p:cNvSpPr/>
          <p:nvPr/>
        </p:nvSpPr>
        <p:spPr>
          <a:xfrm rot="10800000">
            <a:off x="7332101" y="4202269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9" name="Google Shape;789;p51"/>
          <p:cNvSpPr txBox="1"/>
          <p:nvPr/>
        </p:nvSpPr>
        <p:spPr>
          <a:xfrm>
            <a:off x="7405482" y="444497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2E75B5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 b="1">
              <a:solidFill>
                <a:srgbClr val="2E75B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0" name="Google Shape;790;p51"/>
          <p:cNvSpPr txBox="1"/>
          <p:nvPr/>
        </p:nvSpPr>
        <p:spPr>
          <a:xfrm>
            <a:off x="7412829" y="469724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1" name="Google Shape;791;p51"/>
          <p:cNvSpPr txBox="1"/>
          <p:nvPr/>
        </p:nvSpPr>
        <p:spPr>
          <a:xfrm>
            <a:off x="7405481" y="494952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2" name="Google Shape;792;p51"/>
          <p:cNvSpPr txBox="1"/>
          <p:nvPr/>
        </p:nvSpPr>
        <p:spPr>
          <a:xfrm>
            <a:off x="7412829" y="519223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3" name="Google Shape;793;p51"/>
          <p:cNvSpPr txBox="1"/>
          <p:nvPr/>
        </p:nvSpPr>
        <p:spPr>
          <a:xfrm>
            <a:off x="7405481" y="544450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4" name="Google Shape;794;p51"/>
          <p:cNvSpPr txBox="1"/>
          <p:nvPr/>
        </p:nvSpPr>
        <p:spPr>
          <a:xfrm>
            <a:off x="8230373" y="420226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5" name="Google Shape;795;p51"/>
          <p:cNvSpPr/>
          <p:nvPr/>
        </p:nvSpPr>
        <p:spPr>
          <a:xfrm rot="10800000">
            <a:off x="8153540" y="4202269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6" name="Google Shape;796;p51"/>
          <p:cNvSpPr txBox="1"/>
          <p:nvPr/>
        </p:nvSpPr>
        <p:spPr>
          <a:xfrm>
            <a:off x="8226921" y="444497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7" name="Google Shape;797;p51"/>
          <p:cNvSpPr txBox="1"/>
          <p:nvPr/>
        </p:nvSpPr>
        <p:spPr>
          <a:xfrm>
            <a:off x="8234268" y="469724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8" name="Google Shape;798;p51"/>
          <p:cNvSpPr txBox="1"/>
          <p:nvPr/>
        </p:nvSpPr>
        <p:spPr>
          <a:xfrm>
            <a:off x="8226920" y="494952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9" name="Google Shape;799;p51"/>
          <p:cNvSpPr txBox="1"/>
          <p:nvPr/>
        </p:nvSpPr>
        <p:spPr>
          <a:xfrm>
            <a:off x="8234268" y="519223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0" name="Google Shape;800;p51"/>
          <p:cNvSpPr txBox="1"/>
          <p:nvPr/>
        </p:nvSpPr>
        <p:spPr>
          <a:xfrm>
            <a:off x="8226920" y="544450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1" name="Google Shape;801;p51"/>
          <p:cNvSpPr txBox="1"/>
          <p:nvPr/>
        </p:nvSpPr>
        <p:spPr>
          <a:xfrm>
            <a:off x="9046815" y="420226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2" name="Google Shape;802;p51"/>
          <p:cNvSpPr/>
          <p:nvPr/>
        </p:nvSpPr>
        <p:spPr>
          <a:xfrm rot="10800000">
            <a:off x="8969982" y="4202269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3" name="Google Shape;803;p51"/>
          <p:cNvSpPr txBox="1"/>
          <p:nvPr/>
        </p:nvSpPr>
        <p:spPr>
          <a:xfrm>
            <a:off x="9043363" y="444497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4" name="Google Shape;804;p51"/>
          <p:cNvSpPr txBox="1"/>
          <p:nvPr/>
        </p:nvSpPr>
        <p:spPr>
          <a:xfrm>
            <a:off x="9050710" y="469724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5" name="Google Shape;805;p51"/>
          <p:cNvSpPr txBox="1"/>
          <p:nvPr/>
        </p:nvSpPr>
        <p:spPr>
          <a:xfrm>
            <a:off x="9043362" y="494952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6" name="Google Shape;806;p51"/>
          <p:cNvSpPr txBox="1"/>
          <p:nvPr/>
        </p:nvSpPr>
        <p:spPr>
          <a:xfrm>
            <a:off x="9050710" y="519223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7" name="Google Shape;807;p51"/>
          <p:cNvSpPr txBox="1"/>
          <p:nvPr/>
        </p:nvSpPr>
        <p:spPr>
          <a:xfrm>
            <a:off x="9043362" y="544450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8" name="Google Shape;808;p51"/>
          <p:cNvSpPr txBox="1"/>
          <p:nvPr/>
        </p:nvSpPr>
        <p:spPr>
          <a:xfrm>
            <a:off x="9838136" y="420226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9" name="Google Shape;809;p51"/>
          <p:cNvSpPr/>
          <p:nvPr/>
        </p:nvSpPr>
        <p:spPr>
          <a:xfrm rot="10800000">
            <a:off x="9761303" y="4202269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0" name="Google Shape;810;p51"/>
          <p:cNvSpPr txBox="1"/>
          <p:nvPr/>
        </p:nvSpPr>
        <p:spPr>
          <a:xfrm>
            <a:off x="9834684" y="444497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1" name="Google Shape;811;p51"/>
          <p:cNvSpPr txBox="1"/>
          <p:nvPr/>
        </p:nvSpPr>
        <p:spPr>
          <a:xfrm>
            <a:off x="9842031" y="469724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2" name="Google Shape;812;p51"/>
          <p:cNvSpPr txBox="1"/>
          <p:nvPr/>
        </p:nvSpPr>
        <p:spPr>
          <a:xfrm>
            <a:off x="9834683" y="494952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3" name="Google Shape;813;p51"/>
          <p:cNvSpPr txBox="1"/>
          <p:nvPr/>
        </p:nvSpPr>
        <p:spPr>
          <a:xfrm>
            <a:off x="9842031" y="519223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4" name="Google Shape;814;p51"/>
          <p:cNvSpPr txBox="1"/>
          <p:nvPr/>
        </p:nvSpPr>
        <p:spPr>
          <a:xfrm>
            <a:off x="9834683" y="544450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5" name="Google Shape;815;p51"/>
          <p:cNvSpPr txBox="1"/>
          <p:nvPr/>
        </p:nvSpPr>
        <p:spPr>
          <a:xfrm>
            <a:off x="11103639" y="420226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6" name="Google Shape;816;p51"/>
          <p:cNvSpPr/>
          <p:nvPr/>
        </p:nvSpPr>
        <p:spPr>
          <a:xfrm rot="10800000">
            <a:off x="11026806" y="4202269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7" name="Google Shape;817;p51"/>
          <p:cNvSpPr txBox="1"/>
          <p:nvPr/>
        </p:nvSpPr>
        <p:spPr>
          <a:xfrm>
            <a:off x="11100187" y="444497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8" name="Google Shape;818;p51"/>
          <p:cNvSpPr txBox="1"/>
          <p:nvPr/>
        </p:nvSpPr>
        <p:spPr>
          <a:xfrm>
            <a:off x="11107534" y="469724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9" name="Google Shape;819;p51"/>
          <p:cNvSpPr txBox="1"/>
          <p:nvPr/>
        </p:nvSpPr>
        <p:spPr>
          <a:xfrm>
            <a:off x="11100186" y="494952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0" name="Google Shape;820;p51"/>
          <p:cNvSpPr txBox="1"/>
          <p:nvPr/>
        </p:nvSpPr>
        <p:spPr>
          <a:xfrm>
            <a:off x="11107534" y="5192230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1" name="Google Shape;821;p51"/>
          <p:cNvSpPr txBox="1"/>
          <p:nvPr/>
        </p:nvSpPr>
        <p:spPr>
          <a:xfrm>
            <a:off x="11100186" y="5444509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2" name="Google Shape;822;p51"/>
          <p:cNvSpPr/>
          <p:nvPr/>
        </p:nvSpPr>
        <p:spPr>
          <a:xfrm>
            <a:off x="3438713" y="3663730"/>
            <a:ext cx="1437236" cy="53853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RVFA-VC</a:t>
            </a:r>
            <a:endParaRPr sz="16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23" name="Google Shape;823;p51"/>
          <p:cNvGrpSpPr/>
          <p:nvPr/>
        </p:nvGrpSpPr>
        <p:grpSpPr>
          <a:xfrm>
            <a:off x="3612851" y="4549933"/>
            <a:ext cx="938067" cy="1538885"/>
            <a:chOff x="3546428" y="4783222"/>
            <a:chExt cx="938067" cy="1538885"/>
          </a:xfrm>
        </p:grpSpPr>
        <p:sp>
          <p:nvSpPr>
            <p:cNvPr id="824" name="Google Shape;824;p51"/>
            <p:cNvSpPr txBox="1"/>
            <p:nvPr/>
          </p:nvSpPr>
          <p:spPr>
            <a:xfrm>
              <a:off x="3781679" y="4783225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id0001</a:t>
              </a:r>
              <a:endParaRPr sz="12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5" name="Google Shape;825;p51"/>
            <p:cNvSpPr txBox="1"/>
            <p:nvPr/>
          </p:nvSpPr>
          <p:spPr>
            <a:xfrm>
              <a:off x="3781678" y="5091002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id0002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6" name="Google Shape;826;p51"/>
            <p:cNvSpPr txBox="1"/>
            <p:nvPr/>
          </p:nvSpPr>
          <p:spPr>
            <a:xfrm>
              <a:off x="3781677" y="5398779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id0003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7" name="Google Shape;827;p51"/>
            <p:cNvSpPr txBox="1"/>
            <p:nvPr/>
          </p:nvSpPr>
          <p:spPr>
            <a:xfrm>
              <a:off x="3781676" y="5706556"/>
              <a:ext cx="702816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8" name="Google Shape;828;p51"/>
            <p:cNvSpPr txBox="1"/>
            <p:nvPr/>
          </p:nvSpPr>
          <p:spPr>
            <a:xfrm>
              <a:off x="3778565" y="6014333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id0500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9" name="Google Shape;829;p51"/>
            <p:cNvSpPr/>
            <p:nvPr/>
          </p:nvSpPr>
          <p:spPr>
            <a:xfrm rot="10800000">
              <a:off x="3546428" y="4783222"/>
              <a:ext cx="251630" cy="1538885"/>
            </a:xfrm>
            <a:prstGeom prst="rightBrace">
              <a:avLst>
                <a:gd name="adj1" fmla="val 112630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830" name="Google Shape;830;p51"/>
          <p:cNvCxnSpPr>
            <a:endCxn id="824" idx="3"/>
          </p:cNvCxnSpPr>
          <p:nvPr/>
        </p:nvCxnSpPr>
        <p:spPr>
          <a:xfrm flipH="1">
            <a:off x="4550918" y="4687836"/>
            <a:ext cx="1545000" cy="600"/>
          </a:xfrm>
          <a:prstGeom prst="curvedConnector3">
            <a:avLst>
              <a:gd name="adj1" fmla="val 49997"/>
            </a:avLst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831" name="Google Shape;831;p51"/>
          <p:cNvCxnSpPr/>
          <p:nvPr/>
        </p:nvCxnSpPr>
        <p:spPr>
          <a:xfrm rot="10800000">
            <a:off x="4550931" y="4688441"/>
            <a:ext cx="2923800" cy="401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832" name="Google Shape;832;p51"/>
          <p:cNvSpPr txBox="1"/>
          <p:nvPr/>
        </p:nvSpPr>
        <p:spPr>
          <a:xfrm>
            <a:off x="5390145" y="4389427"/>
            <a:ext cx="686209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E75B5"/>
                </a:solidFill>
                <a:latin typeface="Roboto"/>
                <a:ea typeface="Roboto"/>
                <a:cs typeface="Roboto"/>
                <a:sym typeface="Roboto"/>
              </a:rPr>
              <a:t>Target</a:t>
            </a:r>
            <a:endParaRPr sz="1200">
              <a:solidFill>
                <a:srgbClr val="2E75B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3" name="Google Shape;833;p51"/>
          <p:cNvSpPr txBox="1"/>
          <p:nvPr/>
        </p:nvSpPr>
        <p:spPr>
          <a:xfrm>
            <a:off x="6485836" y="5064022"/>
            <a:ext cx="134368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548135"/>
                </a:solidFill>
                <a:latin typeface="Roboto"/>
                <a:ea typeface="Roboto"/>
                <a:cs typeface="Roboto"/>
                <a:sym typeface="Roboto"/>
              </a:rPr>
              <a:t>Reference (Style)</a:t>
            </a:r>
            <a:endParaRPr sz="1200" dirty="0">
              <a:solidFill>
                <a:srgbClr val="54813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4" name="Google Shape;834;p51"/>
          <p:cNvSpPr txBox="1"/>
          <p:nvPr/>
        </p:nvSpPr>
        <p:spPr>
          <a:xfrm>
            <a:off x="2965205" y="4296025"/>
            <a:ext cx="2456014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Almost Perfectly Lip-synced Video</a:t>
            </a:r>
            <a:endParaRPr sz="11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35" name="Google Shape;835;p51"/>
          <p:cNvSpPr txBox="1"/>
          <p:nvPr/>
        </p:nvSpPr>
        <p:spPr>
          <a:xfrm>
            <a:off x="0" y="6562527"/>
            <a:ext cx="978562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Liu, Songting. "Zero-shot voice conversion with diffusion transformers." </a:t>
            </a:r>
            <a:r>
              <a:rPr lang="en-US" sz="1000" b="0" i="1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arXiv preprint arXiv:2411.09943</a:t>
            </a:r>
            <a:r>
              <a:rPr lang="en-US" sz="1000" b="0" i="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 (2024)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245;p73">
            <a:extLst>
              <a:ext uri="{FF2B5EF4-FFF2-40B4-BE49-F238E27FC236}">
                <a16:creationId xmlns:a16="http://schemas.microsoft.com/office/drawing/2014/main" id="{624CFBFB-C8D4-4C76-88AD-7E930B4A450B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319;p77">
            <a:extLst>
              <a:ext uri="{FF2B5EF4-FFF2-40B4-BE49-F238E27FC236}">
                <a16:creationId xmlns:a16="http://schemas.microsoft.com/office/drawing/2014/main" id="{E7230134-06B0-4675-AF87-C8DB6AD4304B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Solution 2: Construct Highly Synchronized Voice Conversion Dataset (Dataset)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64"/>
          <p:cNvSpPr/>
          <p:nvPr/>
        </p:nvSpPr>
        <p:spPr>
          <a:xfrm>
            <a:off x="65320" y="2761862"/>
            <a:ext cx="4690277" cy="3898404"/>
          </a:xfrm>
          <a:prstGeom prst="rect">
            <a:avLst/>
          </a:prstGeom>
          <a:solidFill>
            <a:srgbClr val="FBE4D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7" name="Google Shape;1067;p64"/>
          <p:cNvSpPr/>
          <p:nvPr/>
        </p:nvSpPr>
        <p:spPr>
          <a:xfrm>
            <a:off x="4763718" y="2761863"/>
            <a:ext cx="2100512" cy="3898404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8" name="Google Shape;1068;p64"/>
          <p:cNvSpPr/>
          <p:nvPr/>
        </p:nvSpPr>
        <p:spPr>
          <a:xfrm>
            <a:off x="7084422" y="1819469"/>
            <a:ext cx="5042258" cy="4652644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9" name="Google Shape;1069;p64"/>
          <p:cNvSpPr/>
          <p:nvPr/>
        </p:nvSpPr>
        <p:spPr>
          <a:xfrm>
            <a:off x="5226782" y="3900800"/>
            <a:ext cx="1194318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RVRA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0" name="Google Shape;1070;p64"/>
          <p:cNvSpPr/>
          <p:nvPr/>
        </p:nvSpPr>
        <p:spPr>
          <a:xfrm>
            <a:off x="228680" y="3905465"/>
            <a:ext cx="990953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FVRA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1" name="Google Shape;1071;p64"/>
          <p:cNvSpPr/>
          <p:nvPr/>
        </p:nvSpPr>
        <p:spPr>
          <a:xfrm>
            <a:off x="1361055" y="3905465"/>
            <a:ext cx="990953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FVFA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2" name="Google Shape;1072;p64"/>
          <p:cNvSpPr/>
          <p:nvPr/>
        </p:nvSpPr>
        <p:spPr>
          <a:xfrm>
            <a:off x="2493430" y="3905465"/>
            <a:ext cx="990953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RVFA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3" name="Google Shape;1073;p64"/>
          <p:cNvSpPr/>
          <p:nvPr/>
        </p:nvSpPr>
        <p:spPr>
          <a:xfrm rot="-5400000">
            <a:off x="5619989" y="2915953"/>
            <a:ext cx="407910" cy="1194319"/>
          </a:xfrm>
          <a:prstGeom prst="rightBrace">
            <a:avLst>
              <a:gd name="adj1" fmla="val 38069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4" name="Google Shape;1074;p64"/>
          <p:cNvSpPr/>
          <p:nvPr/>
        </p:nvSpPr>
        <p:spPr>
          <a:xfrm rot="-5400000">
            <a:off x="9435007" y="1317423"/>
            <a:ext cx="407910" cy="4391607"/>
          </a:xfrm>
          <a:prstGeom prst="rightBrace">
            <a:avLst>
              <a:gd name="adj1" fmla="val 38069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5" name="Google Shape;1075;p64"/>
          <p:cNvSpPr txBox="1"/>
          <p:nvPr/>
        </p:nvSpPr>
        <p:spPr>
          <a:xfrm>
            <a:off x="2058956" y="2921726"/>
            <a:ext cx="70912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Fake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6" name="Google Shape;1076;p64"/>
          <p:cNvSpPr txBox="1"/>
          <p:nvPr/>
        </p:nvSpPr>
        <p:spPr>
          <a:xfrm>
            <a:off x="5469378" y="2921726"/>
            <a:ext cx="70912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7" name="Google Shape;1077;p64"/>
          <p:cNvSpPr/>
          <p:nvPr/>
        </p:nvSpPr>
        <p:spPr>
          <a:xfrm rot="-5400000">
            <a:off x="3920172" y="945062"/>
            <a:ext cx="407910" cy="3452320"/>
          </a:xfrm>
          <a:prstGeom prst="rightBrace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8" name="Google Shape;1078;p64"/>
          <p:cNvSpPr txBox="1"/>
          <p:nvPr/>
        </p:nvSpPr>
        <p:spPr>
          <a:xfrm>
            <a:off x="3153747" y="2059102"/>
            <a:ext cx="163907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FakeAVCeleb</a:t>
            </a: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79" name="Google Shape;1079;p64"/>
          <p:cNvGrpSpPr/>
          <p:nvPr/>
        </p:nvGrpSpPr>
        <p:grpSpPr>
          <a:xfrm>
            <a:off x="172168" y="4777671"/>
            <a:ext cx="938067" cy="1538885"/>
            <a:chOff x="105745" y="4773892"/>
            <a:chExt cx="938067" cy="1538885"/>
          </a:xfrm>
        </p:grpSpPr>
        <p:sp>
          <p:nvSpPr>
            <p:cNvPr id="1080" name="Google Shape;1080;p64"/>
            <p:cNvSpPr txBox="1"/>
            <p:nvPr/>
          </p:nvSpPr>
          <p:spPr>
            <a:xfrm>
              <a:off x="340996" y="4773895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id0001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1" name="Google Shape;1081;p64"/>
            <p:cNvSpPr txBox="1"/>
            <p:nvPr/>
          </p:nvSpPr>
          <p:spPr>
            <a:xfrm>
              <a:off x="340995" y="5081672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id0002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2" name="Google Shape;1082;p64"/>
            <p:cNvSpPr txBox="1"/>
            <p:nvPr/>
          </p:nvSpPr>
          <p:spPr>
            <a:xfrm>
              <a:off x="340994" y="5389449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id0003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3" name="Google Shape;1083;p64"/>
            <p:cNvSpPr txBox="1"/>
            <p:nvPr/>
          </p:nvSpPr>
          <p:spPr>
            <a:xfrm>
              <a:off x="340993" y="5697226"/>
              <a:ext cx="702816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4" name="Google Shape;1084;p64"/>
            <p:cNvSpPr txBox="1"/>
            <p:nvPr/>
          </p:nvSpPr>
          <p:spPr>
            <a:xfrm>
              <a:off x="337882" y="6005003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id0500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5" name="Google Shape;1085;p64"/>
            <p:cNvSpPr/>
            <p:nvPr/>
          </p:nvSpPr>
          <p:spPr>
            <a:xfrm rot="10800000">
              <a:off x="105745" y="4773892"/>
              <a:ext cx="251630" cy="1538885"/>
            </a:xfrm>
            <a:prstGeom prst="rightBrace">
              <a:avLst>
                <a:gd name="adj1" fmla="val 112630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6" name="Google Shape;1086;p64"/>
          <p:cNvGrpSpPr/>
          <p:nvPr/>
        </p:nvGrpSpPr>
        <p:grpSpPr>
          <a:xfrm>
            <a:off x="1319062" y="4787001"/>
            <a:ext cx="938067" cy="1538885"/>
            <a:chOff x="1219203" y="4783222"/>
            <a:chExt cx="938067" cy="1538885"/>
          </a:xfrm>
        </p:grpSpPr>
        <p:sp>
          <p:nvSpPr>
            <p:cNvPr id="1087" name="Google Shape;1087;p64"/>
            <p:cNvSpPr txBox="1"/>
            <p:nvPr/>
          </p:nvSpPr>
          <p:spPr>
            <a:xfrm>
              <a:off x="1454454" y="4783225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id0001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8" name="Google Shape;1088;p64"/>
            <p:cNvSpPr txBox="1"/>
            <p:nvPr/>
          </p:nvSpPr>
          <p:spPr>
            <a:xfrm>
              <a:off x="1454453" y="5091002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id0002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9" name="Google Shape;1089;p64"/>
            <p:cNvSpPr txBox="1"/>
            <p:nvPr/>
          </p:nvSpPr>
          <p:spPr>
            <a:xfrm>
              <a:off x="1454452" y="5398779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id0003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0" name="Google Shape;1090;p64"/>
            <p:cNvSpPr txBox="1"/>
            <p:nvPr/>
          </p:nvSpPr>
          <p:spPr>
            <a:xfrm>
              <a:off x="1454451" y="5706556"/>
              <a:ext cx="702816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1" name="Google Shape;1091;p64"/>
            <p:cNvSpPr txBox="1"/>
            <p:nvPr/>
          </p:nvSpPr>
          <p:spPr>
            <a:xfrm>
              <a:off x="1451340" y="6014333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id0500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2" name="Google Shape;1092;p64"/>
            <p:cNvSpPr/>
            <p:nvPr/>
          </p:nvSpPr>
          <p:spPr>
            <a:xfrm rot="10800000">
              <a:off x="1219203" y="4783222"/>
              <a:ext cx="251630" cy="1538885"/>
            </a:xfrm>
            <a:prstGeom prst="rightBrace">
              <a:avLst>
                <a:gd name="adj1" fmla="val 112630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3" name="Google Shape;1093;p64"/>
          <p:cNvGrpSpPr/>
          <p:nvPr/>
        </p:nvGrpSpPr>
        <p:grpSpPr>
          <a:xfrm>
            <a:off x="2465956" y="4777670"/>
            <a:ext cx="938067" cy="1538885"/>
            <a:chOff x="2394963" y="4773891"/>
            <a:chExt cx="938067" cy="1538885"/>
          </a:xfrm>
        </p:grpSpPr>
        <p:sp>
          <p:nvSpPr>
            <p:cNvPr id="1094" name="Google Shape;1094;p64"/>
            <p:cNvSpPr txBox="1"/>
            <p:nvPr/>
          </p:nvSpPr>
          <p:spPr>
            <a:xfrm>
              <a:off x="2630214" y="4773894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id0001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5" name="Google Shape;1095;p64"/>
            <p:cNvSpPr txBox="1"/>
            <p:nvPr/>
          </p:nvSpPr>
          <p:spPr>
            <a:xfrm>
              <a:off x="2630213" y="5081671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id0002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6" name="Google Shape;1096;p64"/>
            <p:cNvSpPr txBox="1"/>
            <p:nvPr/>
          </p:nvSpPr>
          <p:spPr>
            <a:xfrm>
              <a:off x="2630212" y="5389448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id0003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7" name="Google Shape;1097;p64"/>
            <p:cNvSpPr txBox="1"/>
            <p:nvPr/>
          </p:nvSpPr>
          <p:spPr>
            <a:xfrm>
              <a:off x="2630211" y="5697225"/>
              <a:ext cx="702816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8" name="Google Shape;1098;p64"/>
            <p:cNvSpPr txBox="1"/>
            <p:nvPr/>
          </p:nvSpPr>
          <p:spPr>
            <a:xfrm>
              <a:off x="2627100" y="6005002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id0500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9" name="Google Shape;1099;p64"/>
            <p:cNvSpPr/>
            <p:nvPr/>
          </p:nvSpPr>
          <p:spPr>
            <a:xfrm rot="10800000">
              <a:off x="2394963" y="4773891"/>
              <a:ext cx="251630" cy="1538885"/>
            </a:xfrm>
            <a:prstGeom prst="rightBrace">
              <a:avLst>
                <a:gd name="adj1" fmla="val 112630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00" name="Google Shape;1100;p64"/>
          <p:cNvSpPr txBox="1"/>
          <p:nvPr/>
        </p:nvSpPr>
        <p:spPr>
          <a:xfrm>
            <a:off x="5184716" y="4773894"/>
            <a:ext cx="222421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Id0001 – </a:t>
            </a:r>
            <a:r>
              <a:rPr lang="en-US" sz="1400" b="1">
                <a:solidFill>
                  <a:srgbClr val="2E75B5"/>
                </a:solidFill>
                <a:latin typeface="Roboto"/>
                <a:ea typeface="Roboto"/>
                <a:cs typeface="Roboto"/>
                <a:sym typeface="Roboto"/>
              </a:rPr>
              <a:t>Video 2(Target)</a:t>
            </a:r>
            <a:endParaRPr sz="1400" b="1">
              <a:solidFill>
                <a:srgbClr val="2E75B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1" name="Google Shape;1101;p64"/>
          <p:cNvSpPr txBox="1"/>
          <p:nvPr/>
        </p:nvSpPr>
        <p:spPr>
          <a:xfrm>
            <a:off x="5184716" y="5081671"/>
            <a:ext cx="157942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Id0002 – </a:t>
            </a:r>
            <a:r>
              <a:rPr lang="en-US" sz="14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4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2" name="Google Shape;1102;p64"/>
          <p:cNvSpPr txBox="1"/>
          <p:nvPr/>
        </p:nvSpPr>
        <p:spPr>
          <a:xfrm>
            <a:off x="5184715" y="5389448"/>
            <a:ext cx="155198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Id0003 – </a:t>
            </a:r>
            <a:r>
              <a:rPr lang="en-US" sz="14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4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3" name="Google Shape;1103;p64"/>
          <p:cNvSpPr txBox="1"/>
          <p:nvPr/>
        </p:nvSpPr>
        <p:spPr>
          <a:xfrm>
            <a:off x="5184714" y="5697225"/>
            <a:ext cx="154887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4" name="Google Shape;1104;p64"/>
          <p:cNvSpPr txBox="1"/>
          <p:nvPr/>
        </p:nvSpPr>
        <p:spPr>
          <a:xfrm>
            <a:off x="5181603" y="6005002"/>
            <a:ext cx="155198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Id0500 – </a:t>
            </a:r>
            <a:r>
              <a:rPr lang="en-US" sz="14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4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5" name="Google Shape;1105;p64"/>
          <p:cNvSpPr/>
          <p:nvPr/>
        </p:nvSpPr>
        <p:spPr>
          <a:xfrm rot="10800000">
            <a:off x="4949469" y="4773893"/>
            <a:ext cx="262797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6" name="Google Shape;1106;p64"/>
          <p:cNvCxnSpPr/>
          <p:nvPr/>
        </p:nvCxnSpPr>
        <p:spPr>
          <a:xfrm>
            <a:off x="6988630" y="1819469"/>
            <a:ext cx="0" cy="449331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1107" name="Google Shape;1107;p64"/>
          <p:cNvSpPr txBox="1"/>
          <p:nvPr/>
        </p:nvSpPr>
        <p:spPr>
          <a:xfrm>
            <a:off x="8946939" y="2059102"/>
            <a:ext cx="138404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VoxCeleb2</a:t>
            </a: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8" name="Google Shape;1108;p64"/>
          <p:cNvSpPr txBox="1"/>
          <p:nvPr/>
        </p:nvSpPr>
        <p:spPr>
          <a:xfrm>
            <a:off x="9284399" y="2836004"/>
            <a:ext cx="70912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9" name="Google Shape;1109;p64"/>
          <p:cNvSpPr/>
          <p:nvPr/>
        </p:nvSpPr>
        <p:spPr>
          <a:xfrm rot="-5400000">
            <a:off x="2347779" y="1304966"/>
            <a:ext cx="407910" cy="4407729"/>
          </a:xfrm>
          <a:prstGeom prst="rightBrace">
            <a:avLst>
              <a:gd name="adj1" fmla="val 38069"/>
              <a:gd name="adj2" fmla="val 46401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0" name="Google Shape;1110;p64"/>
          <p:cNvSpPr/>
          <p:nvPr/>
        </p:nvSpPr>
        <p:spPr>
          <a:xfrm rot="-5400000">
            <a:off x="9435009" y="2316657"/>
            <a:ext cx="407910" cy="709130"/>
          </a:xfrm>
          <a:prstGeom prst="rightBrace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1" name="Google Shape;1111;p64"/>
          <p:cNvSpPr/>
          <p:nvPr/>
        </p:nvSpPr>
        <p:spPr>
          <a:xfrm>
            <a:off x="7443158" y="3821117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2" name="Google Shape;1112;p64"/>
          <p:cNvSpPr/>
          <p:nvPr/>
        </p:nvSpPr>
        <p:spPr>
          <a:xfrm>
            <a:off x="8208265" y="3821116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3" name="Google Shape;1113;p64"/>
          <p:cNvSpPr/>
          <p:nvPr/>
        </p:nvSpPr>
        <p:spPr>
          <a:xfrm>
            <a:off x="8974926" y="3821116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4" name="Google Shape;1114;p64"/>
          <p:cNvSpPr/>
          <p:nvPr/>
        </p:nvSpPr>
        <p:spPr>
          <a:xfrm>
            <a:off x="9745835" y="3821115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id0004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5" name="Google Shape;1115;p64"/>
          <p:cNvSpPr/>
          <p:nvPr/>
        </p:nvSpPr>
        <p:spPr>
          <a:xfrm>
            <a:off x="11146989" y="3821114"/>
            <a:ext cx="687777" cy="330159"/>
          </a:xfrm>
          <a:prstGeom prst="rect">
            <a:avLst/>
          </a:prstGeom>
          <a:noFill/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id0500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6" name="Google Shape;1116;p64"/>
          <p:cNvSpPr/>
          <p:nvPr/>
        </p:nvSpPr>
        <p:spPr>
          <a:xfrm>
            <a:off x="10433612" y="3821113"/>
            <a:ext cx="687777" cy="330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7" name="Google Shape;1117;p64"/>
          <p:cNvSpPr txBox="1"/>
          <p:nvPr/>
        </p:nvSpPr>
        <p:spPr>
          <a:xfrm>
            <a:off x="7408934" y="443933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8" name="Google Shape;1118;p64"/>
          <p:cNvSpPr/>
          <p:nvPr/>
        </p:nvSpPr>
        <p:spPr>
          <a:xfrm rot="10800000">
            <a:off x="7332101" y="4439337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9" name="Google Shape;1119;p64"/>
          <p:cNvSpPr txBox="1"/>
          <p:nvPr/>
        </p:nvSpPr>
        <p:spPr>
          <a:xfrm>
            <a:off x="7405482" y="468203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 b="1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0" name="Google Shape;1120;p64"/>
          <p:cNvSpPr txBox="1"/>
          <p:nvPr/>
        </p:nvSpPr>
        <p:spPr>
          <a:xfrm>
            <a:off x="7412829" y="493431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1" name="Google Shape;1121;p64"/>
          <p:cNvSpPr txBox="1"/>
          <p:nvPr/>
        </p:nvSpPr>
        <p:spPr>
          <a:xfrm>
            <a:off x="7405481" y="518659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 b="1">
              <a:solidFill>
                <a:srgbClr val="FFC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2" name="Google Shape;1122;p64"/>
          <p:cNvSpPr txBox="1"/>
          <p:nvPr/>
        </p:nvSpPr>
        <p:spPr>
          <a:xfrm>
            <a:off x="7412829" y="542929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3" name="Google Shape;1123;p64"/>
          <p:cNvSpPr txBox="1"/>
          <p:nvPr/>
        </p:nvSpPr>
        <p:spPr>
          <a:xfrm>
            <a:off x="7405481" y="568157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4" name="Google Shape;1124;p64"/>
          <p:cNvSpPr txBox="1"/>
          <p:nvPr/>
        </p:nvSpPr>
        <p:spPr>
          <a:xfrm>
            <a:off x="8230373" y="443933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5" name="Google Shape;1125;p64"/>
          <p:cNvSpPr/>
          <p:nvPr/>
        </p:nvSpPr>
        <p:spPr>
          <a:xfrm rot="10800000">
            <a:off x="8153540" y="4439337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6" name="Google Shape;1126;p64"/>
          <p:cNvSpPr txBox="1"/>
          <p:nvPr/>
        </p:nvSpPr>
        <p:spPr>
          <a:xfrm>
            <a:off x="8226921" y="468203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7" name="Google Shape;1127;p64"/>
          <p:cNvSpPr txBox="1"/>
          <p:nvPr/>
        </p:nvSpPr>
        <p:spPr>
          <a:xfrm>
            <a:off x="8234268" y="493431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8" name="Google Shape;1128;p64"/>
          <p:cNvSpPr txBox="1"/>
          <p:nvPr/>
        </p:nvSpPr>
        <p:spPr>
          <a:xfrm>
            <a:off x="8226920" y="518659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9" name="Google Shape;1129;p64"/>
          <p:cNvSpPr txBox="1"/>
          <p:nvPr/>
        </p:nvSpPr>
        <p:spPr>
          <a:xfrm>
            <a:off x="8234268" y="542929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0" name="Google Shape;1130;p64"/>
          <p:cNvSpPr txBox="1"/>
          <p:nvPr/>
        </p:nvSpPr>
        <p:spPr>
          <a:xfrm>
            <a:off x="8226920" y="568157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1" name="Google Shape;1131;p64"/>
          <p:cNvSpPr txBox="1"/>
          <p:nvPr/>
        </p:nvSpPr>
        <p:spPr>
          <a:xfrm>
            <a:off x="9046815" y="443933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2" name="Google Shape;1132;p64"/>
          <p:cNvSpPr/>
          <p:nvPr/>
        </p:nvSpPr>
        <p:spPr>
          <a:xfrm rot="10800000">
            <a:off x="8969982" y="4439337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3" name="Google Shape;1133;p64"/>
          <p:cNvSpPr txBox="1"/>
          <p:nvPr/>
        </p:nvSpPr>
        <p:spPr>
          <a:xfrm>
            <a:off x="9043363" y="468203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4" name="Google Shape;1134;p64"/>
          <p:cNvSpPr txBox="1"/>
          <p:nvPr/>
        </p:nvSpPr>
        <p:spPr>
          <a:xfrm>
            <a:off x="9050710" y="493431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5" name="Google Shape;1135;p64"/>
          <p:cNvSpPr txBox="1"/>
          <p:nvPr/>
        </p:nvSpPr>
        <p:spPr>
          <a:xfrm>
            <a:off x="9043362" y="518659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6" name="Google Shape;1136;p64"/>
          <p:cNvSpPr txBox="1"/>
          <p:nvPr/>
        </p:nvSpPr>
        <p:spPr>
          <a:xfrm>
            <a:off x="9050710" y="542929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7" name="Google Shape;1137;p64"/>
          <p:cNvSpPr txBox="1"/>
          <p:nvPr/>
        </p:nvSpPr>
        <p:spPr>
          <a:xfrm>
            <a:off x="9043362" y="568157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8" name="Google Shape;1138;p64"/>
          <p:cNvSpPr txBox="1"/>
          <p:nvPr/>
        </p:nvSpPr>
        <p:spPr>
          <a:xfrm>
            <a:off x="9838136" y="443933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9" name="Google Shape;1139;p64"/>
          <p:cNvSpPr/>
          <p:nvPr/>
        </p:nvSpPr>
        <p:spPr>
          <a:xfrm rot="10800000">
            <a:off x="9761303" y="4439337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0" name="Google Shape;1140;p64"/>
          <p:cNvSpPr txBox="1"/>
          <p:nvPr/>
        </p:nvSpPr>
        <p:spPr>
          <a:xfrm>
            <a:off x="9834684" y="468203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1" name="Google Shape;1141;p64"/>
          <p:cNvSpPr txBox="1"/>
          <p:nvPr/>
        </p:nvSpPr>
        <p:spPr>
          <a:xfrm>
            <a:off x="9842031" y="493431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2" name="Google Shape;1142;p64"/>
          <p:cNvSpPr txBox="1"/>
          <p:nvPr/>
        </p:nvSpPr>
        <p:spPr>
          <a:xfrm>
            <a:off x="9834683" y="518659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3" name="Google Shape;1143;p64"/>
          <p:cNvSpPr txBox="1"/>
          <p:nvPr/>
        </p:nvSpPr>
        <p:spPr>
          <a:xfrm>
            <a:off x="9842031" y="542929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4" name="Google Shape;1144;p64"/>
          <p:cNvSpPr txBox="1"/>
          <p:nvPr/>
        </p:nvSpPr>
        <p:spPr>
          <a:xfrm>
            <a:off x="9834683" y="568157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5" name="Google Shape;1145;p64"/>
          <p:cNvSpPr txBox="1"/>
          <p:nvPr/>
        </p:nvSpPr>
        <p:spPr>
          <a:xfrm>
            <a:off x="11103639" y="443933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1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6" name="Google Shape;1146;p64"/>
          <p:cNvSpPr/>
          <p:nvPr/>
        </p:nvSpPr>
        <p:spPr>
          <a:xfrm rot="10800000">
            <a:off x="11026806" y="4439337"/>
            <a:ext cx="142629" cy="1538885"/>
          </a:xfrm>
          <a:prstGeom prst="rightBrace">
            <a:avLst>
              <a:gd name="adj1" fmla="val 11263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7" name="Google Shape;1147;p64"/>
          <p:cNvSpPr txBox="1"/>
          <p:nvPr/>
        </p:nvSpPr>
        <p:spPr>
          <a:xfrm>
            <a:off x="11100187" y="468203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2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8" name="Google Shape;1148;p64"/>
          <p:cNvSpPr txBox="1"/>
          <p:nvPr/>
        </p:nvSpPr>
        <p:spPr>
          <a:xfrm>
            <a:off x="11107534" y="493431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3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9" name="Google Shape;1149;p64"/>
          <p:cNvSpPr txBox="1"/>
          <p:nvPr/>
        </p:nvSpPr>
        <p:spPr>
          <a:xfrm>
            <a:off x="11100186" y="5186596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4</a:t>
            </a:r>
            <a:endParaRPr sz="11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0" name="Google Shape;1150;p64"/>
          <p:cNvSpPr txBox="1"/>
          <p:nvPr/>
        </p:nvSpPr>
        <p:spPr>
          <a:xfrm>
            <a:off x="11107534" y="5429298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1" name="Google Shape;1151;p64"/>
          <p:cNvSpPr txBox="1"/>
          <p:nvPr/>
        </p:nvSpPr>
        <p:spPr>
          <a:xfrm>
            <a:off x="11100186" y="5681577"/>
            <a:ext cx="7024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Video 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52" name="Google Shape;1152;p64"/>
          <p:cNvGrpSpPr/>
          <p:nvPr/>
        </p:nvGrpSpPr>
        <p:grpSpPr>
          <a:xfrm>
            <a:off x="3612851" y="4787001"/>
            <a:ext cx="938067" cy="1538885"/>
            <a:chOff x="3546428" y="4783222"/>
            <a:chExt cx="938067" cy="1538885"/>
          </a:xfrm>
        </p:grpSpPr>
        <p:sp>
          <p:nvSpPr>
            <p:cNvPr id="1153" name="Google Shape;1153;p64"/>
            <p:cNvSpPr txBox="1"/>
            <p:nvPr/>
          </p:nvSpPr>
          <p:spPr>
            <a:xfrm>
              <a:off x="3781679" y="4783225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id0001</a:t>
              </a:r>
              <a:endParaRPr sz="12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4" name="Google Shape;1154;p64"/>
            <p:cNvSpPr txBox="1"/>
            <p:nvPr/>
          </p:nvSpPr>
          <p:spPr>
            <a:xfrm>
              <a:off x="3781678" y="5091002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id0002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5" name="Google Shape;1155;p64"/>
            <p:cNvSpPr txBox="1"/>
            <p:nvPr/>
          </p:nvSpPr>
          <p:spPr>
            <a:xfrm>
              <a:off x="3781677" y="5398779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id0003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6" name="Google Shape;1156;p64"/>
            <p:cNvSpPr txBox="1"/>
            <p:nvPr/>
          </p:nvSpPr>
          <p:spPr>
            <a:xfrm>
              <a:off x="3781676" y="5706556"/>
              <a:ext cx="702816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7" name="Google Shape;1157;p64"/>
            <p:cNvSpPr txBox="1"/>
            <p:nvPr/>
          </p:nvSpPr>
          <p:spPr>
            <a:xfrm>
              <a:off x="3778565" y="6014333"/>
              <a:ext cx="702816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id0500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8" name="Google Shape;1158;p64"/>
            <p:cNvSpPr/>
            <p:nvPr/>
          </p:nvSpPr>
          <p:spPr>
            <a:xfrm rot="10800000">
              <a:off x="3546428" y="4783222"/>
              <a:ext cx="251630" cy="1538885"/>
            </a:xfrm>
            <a:prstGeom prst="rightBrace">
              <a:avLst>
                <a:gd name="adj1" fmla="val 112630"/>
                <a:gd name="adj2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159" name="Google Shape;1159;p64"/>
          <p:cNvCxnSpPr/>
          <p:nvPr/>
        </p:nvCxnSpPr>
        <p:spPr>
          <a:xfrm rot="10800000">
            <a:off x="4550931" y="4916179"/>
            <a:ext cx="2923800" cy="401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rgbClr val="FFC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160" name="Google Shape;1160;p64"/>
          <p:cNvSpPr txBox="1"/>
          <p:nvPr/>
        </p:nvSpPr>
        <p:spPr>
          <a:xfrm>
            <a:off x="2965205" y="4533093"/>
            <a:ext cx="2456014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Almost Perfectly Lip-synced Video</a:t>
            </a:r>
            <a:endParaRPr sz="11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1" name="Google Shape;1161;p64"/>
          <p:cNvSpPr/>
          <p:nvPr/>
        </p:nvSpPr>
        <p:spPr>
          <a:xfrm>
            <a:off x="7456068" y="4439336"/>
            <a:ext cx="589961" cy="1565666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2" name="Google Shape;1162;p64"/>
          <p:cNvSpPr/>
          <p:nvPr/>
        </p:nvSpPr>
        <p:spPr>
          <a:xfrm>
            <a:off x="0" y="5438391"/>
            <a:ext cx="12192000" cy="1135476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3" name="Google Shape;1163;p64"/>
          <p:cNvSpPr txBox="1"/>
          <p:nvPr/>
        </p:nvSpPr>
        <p:spPr>
          <a:xfrm>
            <a:off x="4338744" y="5500909"/>
            <a:ext cx="636404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Reference (Harder Case: </a:t>
            </a:r>
            <a:r>
              <a:rPr lang="en-US" sz="1600" b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Most Similar in ECAPA-TDNN Embedding)</a:t>
            </a:r>
            <a:endParaRPr sz="1600" b="1">
              <a:solidFill>
                <a:srgbClr val="FFC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64" name="Google Shape;1164;p64"/>
          <p:cNvCxnSpPr/>
          <p:nvPr/>
        </p:nvCxnSpPr>
        <p:spPr>
          <a:xfrm flipH="1">
            <a:off x="4544595" y="4793750"/>
            <a:ext cx="2842200" cy="116400"/>
          </a:xfrm>
          <a:prstGeom prst="curvedConnector3">
            <a:avLst>
              <a:gd name="adj1" fmla="val 50003"/>
            </a:avLst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165" name="Google Shape;1165;p64"/>
          <p:cNvSpPr/>
          <p:nvPr/>
        </p:nvSpPr>
        <p:spPr>
          <a:xfrm>
            <a:off x="6018" y="1519314"/>
            <a:ext cx="12192000" cy="2997185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6" name="Google Shape;1166;p64"/>
          <p:cNvSpPr/>
          <p:nvPr/>
        </p:nvSpPr>
        <p:spPr>
          <a:xfrm>
            <a:off x="3356803" y="3900798"/>
            <a:ext cx="1615306" cy="53853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RVFA-VC</a:t>
            </a:r>
            <a:endParaRPr sz="16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7" name="Google Shape;1167;p64"/>
          <p:cNvSpPr txBox="1"/>
          <p:nvPr/>
        </p:nvSpPr>
        <p:spPr>
          <a:xfrm>
            <a:off x="5079619" y="4084279"/>
            <a:ext cx="414717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Reference (Hardest Case: </a:t>
            </a:r>
            <a:r>
              <a:rPr lang="en-US" sz="1600" b="1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Self Referencing)</a:t>
            </a:r>
            <a:endParaRPr sz="1600" b="1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8" name="Google Shape;1168;p64"/>
          <p:cNvSpPr txBox="1"/>
          <p:nvPr/>
        </p:nvSpPr>
        <p:spPr>
          <a:xfrm>
            <a:off x="0" y="6446698"/>
            <a:ext cx="99935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Desplanques, Brecht, Jenthe Thienpondt, and Kris Demuynck. "Ecapa-tdnn: Emphasized channel attention, propagation and aggregation in tdnn based speaker verification." arXiv preprint arXiv:2005.07143 (2020).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245;p73">
            <a:extLst>
              <a:ext uri="{FF2B5EF4-FFF2-40B4-BE49-F238E27FC236}">
                <a16:creationId xmlns:a16="http://schemas.microsoft.com/office/drawing/2014/main" id="{A5C96F4C-4043-44CF-BDB9-A2D439438C56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319;p77">
            <a:extLst>
              <a:ext uri="{FF2B5EF4-FFF2-40B4-BE49-F238E27FC236}">
                <a16:creationId xmlns:a16="http://schemas.microsoft.com/office/drawing/2014/main" id="{F732CFC1-627D-4E3F-A7DA-0DE506ED5E81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Solution 2: Construct Highly Synchronized Voice Conversion Dataset (Dataset)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C29135-84EE-4EAF-8E7C-9A80C9FDB1C6}"/>
              </a:ext>
            </a:extLst>
          </p:cNvPr>
          <p:cNvSpPr txBox="1"/>
          <p:nvPr/>
        </p:nvSpPr>
        <p:spPr>
          <a:xfrm>
            <a:off x="733107" y="1575216"/>
            <a:ext cx="7366048" cy="1673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Hard-case construction via diffusion-based voice cloning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Artifact-aware detection for diffusion-generated audio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Generalization to unseen and more advanced deepfakes</a:t>
            </a:r>
            <a:endParaRPr lang="ko-KR" altLang="en-US" dirty="0">
              <a:latin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53"/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sz="3600" b="1" i="0" u="sng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Dataset</a:t>
            </a:r>
            <a:r>
              <a:rPr lang="en-US" sz="3600" b="1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 &amp; Framework Overall</a:t>
            </a:r>
          </a:p>
        </p:txBody>
      </p:sp>
      <p:sp>
        <p:nvSpPr>
          <p:cNvPr id="849" name="Google Shape;849;p53"/>
          <p:cNvSpPr txBox="1"/>
          <p:nvPr/>
        </p:nvSpPr>
        <p:spPr>
          <a:xfrm>
            <a:off x="347871" y="1277794"/>
            <a:ext cx="4578692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sz="2400" b="1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Dataset Annotations &amp; Settings</a:t>
            </a:r>
            <a:endParaRPr dirty="0"/>
          </a:p>
        </p:txBody>
      </p:sp>
      <p:sp>
        <p:nvSpPr>
          <p:cNvPr id="851" name="Google Shape;851;p53"/>
          <p:cNvSpPr txBox="1"/>
          <p:nvPr/>
        </p:nvSpPr>
        <p:spPr>
          <a:xfrm>
            <a:off x="559836" y="2631145"/>
            <a:ext cx="9752564" cy="30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Identity-disjoint split</a:t>
            </a:r>
            <a:endParaRPr dirty="0"/>
          </a:p>
          <a:p>
            <a:pPr marL="5715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Each identity must appear in only one split – either train or test, never both.</a:t>
            </a:r>
            <a:endParaRPr dirty="0"/>
          </a:p>
          <a:p>
            <a:pPr marL="5715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Race and gender distributions must remain balanced in both train and test sets.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Paired real–fake selection</a:t>
            </a:r>
            <a:endParaRPr dirty="0"/>
          </a:p>
          <a:p>
            <a:pPr marL="5715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Whenever a real sample (RVRA) of an identity is selected</a:t>
            </a: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all required fake versions of the same identity must also be included (e.g., RVFA, FVRA, FVFA as needed).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1245;p73">
            <a:extLst>
              <a:ext uri="{FF2B5EF4-FFF2-40B4-BE49-F238E27FC236}">
                <a16:creationId xmlns:a16="http://schemas.microsoft.com/office/drawing/2014/main" id="{50A269E5-AF25-439E-8544-E1F1CA8BB5DA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FBE256E-0C27-4875-B364-3D39E0630B37}"/>
              </a:ext>
            </a:extLst>
          </p:cNvPr>
          <p:cNvSpPr/>
          <p:nvPr/>
        </p:nvSpPr>
        <p:spPr>
          <a:xfrm>
            <a:off x="102410" y="3712526"/>
            <a:ext cx="11958601" cy="277430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B476DDD-7553-43A1-8D73-55264A061127}"/>
              </a:ext>
            </a:extLst>
          </p:cNvPr>
          <p:cNvSpPr/>
          <p:nvPr/>
        </p:nvSpPr>
        <p:spPr>
          <a:xfrm>
            <a:off x="6054895" y="4399645"/>
            <a:ext cx="2340957" cy="66437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D14E039-2E23-48F9-8983-B0E5B66D70C5}"/>
              </a:ext>
            </a:extLst>
          </p:cNvPr>
          <p:cNvSpPr/>
          <p:nvPr/>
        </p:nvSpPr>
        <p:spPr>
          <a:xfrm>
            <a:off x="102410" y="885981"/>
            <a:ext cx="11958601" cy="2774308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" name="화살표: 오각형 8">
            <a:extLst>
              <a:ext uri="{FF2B5EF4-FFF2-40B4-BE49-F238E27FC236}">
                <a16:creationId xmlns:a16="http://schemas.microsoft.com/office/drawing/2014/main" id="{35242EBD-B25E-4FCE-A33D-16A0B76CB57D}"/>
              </a:ext>
            </a:extLst>
          </p:cNvPr>
          <p:cNvSpPr/>
          <p:nvPr/>
        </p:nvSpPr>
        <p:spPr>
          <a:xfrm rot="16200000">
            <a:off x="3461853" y="164422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10" name="Google Shape;1364;p81">
            <a:extLst>
              <a:ext uri="{FF2B5EF4-FFF2-40B4-BE49-F238E27FC236}">
                <a16:creationId xmlns:a16="http://schemas.microsoft.com/office/drawing/2014/main" id="{266A1AFB-C175-4F1F-8AF0-F04A08E218C1}"/>
              </a:ext>
            </a:extLst>
          </p:cNvPr>
          <p:cNvCxnSpPr>
            <a:cxnSpLocks/>
          </p:cNvCxnSpPr>
          <p:nvPr/>
        </p:nvCxnSpPr>
        <p:spPr>
          <a:xfrm>
            <a:off x="9224682" y="2224246"/>
            <a:ext cx="1257382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</p:cxnSp>
      <p:pic>
        <p:nvPicPr>
          <p:cNvPr id="11" name="Google Shape;1363;p81">
            <a:extLst>
              <a:ext uri="{FF2B5EF4-FFF2-40B4-BE49-F238E27FC236}">
                <a16:creationId xmlns:a16="http://schemas.microsoft.com/office/drawing/2014/main" id="{A1F3B329-0475-4A63-B912-BABA2C9BF92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3476" y="1106002"/>
            <a:ext cx="1767045" cy="886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63;p81">
            <a:extLst>
              <a:ext uri="{FF2B5EF4-FFF2-40B4-BE49-F238E27FC236}">
                <a16:creationId xmlns:a16="http://schemas.microsoft.com/office/drawing/2014/main" id="{5F28A9CD-662F-40D3-9D3F-48F471266BB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0462" y="1212758"/>
            <a:ext cx="1767045" cy="886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63;p81">
            <a:extLst>
              <a:ext uri="{FF2B5EF4-FFF2-40B4-BE49-F238E27FC236}">
                <a16:creationId xmlns:a16="http://schemas.microsoft.com/office/drawing/2014/main" id="{E440864F-678F-4D87-B8AF-A9B1DEE6435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7448" y="1319514"/>
            <a:ext cx="1767045" cy="8867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364;p81">
            <a:extLst>
              <a:ext uri="{FF2B5EF4-FFF2-40B4-BE49-F238E27FC236}">
                <a16:creationId xmlns:a16="http://schemas.microsoft.com/office/drawing/2014/main" id="{684E67EA-4CC4-47F9-826C-3A247CC797DF}"/>
              </a:ext>
            </a:extLst>
          </p:cNvPr>
          <p:cNvCxnSpPr>
            <a:cxnSpLocks/>
          </p:cNvCxnSpPr>
          <p:nvPr/>
        </p:nvCxnSpPr>
        <p:spPr>
          <a:xfrm>
            <a:off x="2784493" y="1756599"/>
            <a:ext cx="382040" cy="0"/>
          </a:xfrm>
          <a:prstGeom prst="straightConnector1">
            <a:avLst/>
          </a:prstGeom>
          <a:ln>
            <a:solidFill>
              <a:schemeClr val="tx1"/>
            </a:solidFill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Google Shape;1363;p81">
            <a:extLst>
              <a:ext uri="{FF2B5EF4-FFF2-40B4-BE49-F238E27FC236}">
                <a16:creationId xmlns:a16="http://schemas.microsoft.com/office/drawing/2014/main" id="{0542DF7F-911A-43FF-A0A8-A0D761D3958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7448" y="2250929"/>
            <a:ext cx="1767045" cy="8867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364;p81">
            <a:extLst>
              <a:ext uri="{FF2B5EF4-FFF2-40B4-BE49-F238E27FC236}">
                <a16:creationId xmlns:a16="http://schemas.microsoft.com/office/drawing/2014/main" id="{BC3848BC-3109-495F-8ACB-7DE63A9B9CBE}"/>
              </a:ext>
            </a:extLst>
          </p:cNvPr>
          <p:cNvCxnSpPr>
            <a:cxnSpLocks/>
          </p:cNvCxnSpPr>
          <p:nvPr/>
        </p:nvCxnSpPr>
        <p:spPr>
          <a:xfrm>
            <a:off x="2784493" y="2701607"/>
            <a:ext cx="382040" cy="0"/>
          </a:xfrm>
          <a:prstGeom prst="straightConnector1">
            <a:avLst/>
          </a:prstGeom>
          <a:ln>
            <a:solidFill>
              <a:schemeClr val="tx1"/>
            </a:solidFill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E60F990-E272-4488-AC68-25735AB3BE6D}"/>
              </a:ext>
            </a:extLst>
          </p:cNvPr>
          <p:cNvSpPr txBox="1"/>
          <p:nvPr/>
        </p:nvSpPr>
        <p:spPr>
          <a:xfrm>
            <a:off x="178631" y="2545248"/>
            <a:ext cx="6587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Real</a:t>
            </a:r>
            <a:endParaRPr lang="ko-KR" altLang="en-US" sz="1400" dirty="0"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138225-6B48-4ED4-8296-A7CA20F64C07}"/>
              </a:ext>
            </a:extLst>
          </p:cNvPr>
          <p:cNvSpPr txBox="1"/>
          <p:nvPr/>
        </p:nvSpPr>
        <p:spPr>
          <a:xfrm>
            <a:off x="102410" y="1502236"/>
            <a:ext cx="6587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Fakes</a:t>
            </a:r>
            <a:endParaRPr lang="ko-KR" altLang="en-US" sz="1400" dirty="0"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9" name="Google Shape;1364;p81">
            <a:extLst>
              <a:ext uri="{FF2B5EF4-FFF2-40B4-BE49-F238E27FC236}">
                <a16:creationId xmlns:a16="http://schemas.microsoft.com/office/drawing/2014/main" id="{8FC957A6-0E28-4BEB-9BB1-E1DD73658291}"/>
              </a:ext>
            </a:extLst>
          </p:cNvPr>
          <p:cNvCxnSpPr>
            <a:cxnSpLocks/>
          </p:cNvCxnSpPr>
          <p:nvPr/>
        </p:nvCxnSpPr>
        <p:spPr>
          <a:xfrm>
            <a:off x="10650098" y="2232929"/>
            <a:ext cx="649630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CE724D8-BA10-4322-AA5D-E98FEA5F861D}"/>
              </a:ext>
            </a:extLst>
          </p:cNvPr>
          <p:cNvSpPr txBox="1"/>
          <p:nvPr/>
        </p:nvSpPr>
        <p:spPr>
          <a:xfrm>
            <a:off x="11299728" y="1780956"/>
            <a:ext cx="665573" cy="772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bg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Real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bg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Fake</a:t>
            </a:r>
            <a:endParaRPr lang="ko-KR" altLang="en-US" sz="1200" b="1" dirty="0">
              <a:solidFill>
                <a:schemeClr val="bg1">
                  <a:lumMod val="75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FBDEE52D-4901-47E6-9CE3-196EDE9245CE}"/>
              </a:ext>
            </a:extLst>
          </p:cNvPr>
          <p:cNvSpPr/>
          <p:nvPr/>
        </p:nvSpPr>
        <p:spPr>
          <a:xfrm>
            <a:off x="6063206" y="1955701"/>
            <a:ext cx="1829384" cy="888852"/>
          </a:xfrm>
          <a:prstGeom prst="ellipse">
            <a:avLst/>
          </a:prstGeom>
          <a:noFill/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349B07A-D8E5-4734-B7B3-EFF1D213FE53}"/>
              </a:ext>
            </a:extLst>
          </p:cNvPr>
          <p:cNvSpPr/>
          <p:nvPr/>
        </p:nvSpPr>
        <p:spPr>
          <a:xfrm>
            <a:off x="3240552" y="979669"/>
            <a:ext cx="7005716" cy="2570354"/>
          </a:xfrm>
          <a:prstGeom prst="roundRect">
            <a:avLst/>
          </a:prstGeom>
          <a:solidFill>
            <a:srgbClr val="D8F1F4"/>
          </a:solidFill>
          <a:ln w="3175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FED5898-4595-4DEF-8D11-830867270A8C}"/>
              </a:ext>
            </a:extLst>
          </p:cNvPr>
          <p:cNvSpPr/>
          <p:nvPr/>
        </p:nvSpPr>
        <p:spPr>
          <a:xfrm>
            <a:off x="5300106" y="1127252"/>
            <a:ext cx="4414151" cy="2157993"/>
          </a:xfrm>
          <a:prstGeom prst="ellipse">
            <a:avLst/>
          </a:prstGeom>
          <a:noFill/>
          <a:ln w="6350">
            <a:solidFill>
              <a:schemeClr val="tx1"/>
            </a:solidFill>
            <a:prstDash val="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1A725103-72B6-4B2F-8861-088C57D6042E}"/>
              </a:ext>
            </a:extLst>
          </p:cNvPr>
          <p:cNvSpPr/>
          <p:nvPr/>
        </p:nvSpPr>
        <p:spPr>
          <a:xfrm>
            <a:off x="5789628" y="1743508"/>
            <a:ext cx="2439959" cy="1188017"/>
          </a:xfrm>
          <a:prstGeom prst="ellipse">
            <a:avLst/>
          </a:prstGeom>
          <a:noFill/>
          <a:ln w="6350">
            <a:solidFill>
              <a:schemeClr val="tx1"/>
            </a:solidFill>
            <a:prstDash val="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5A9718B-45A4-4FEA-B9AA-6D26C98EABE8}"/>
              </a:ext>
            </a:extLst>
          </p:cNvPr>
          <p:cNvSpPr/>
          <p:nvPr/>
        </p:nvSpPr>
        <p:spPr>
          <a:xfrm>
            <a:off x="10369482" y="1664497"/>
            <a:ext cx="289737" cy="1037111"/>
          </a:xfrm>
          <a:prstGeom prst="roundRect">
            <a:avLst/>
          </a:prstGeom>
          <a:solidFill>
            <a:srgbClr val="326773"/>
          </a:solidFill>
          <a:ln w="3175">
            <a:solidFill>
              <a:schemeClr val="accent6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8" name="화살표: 오각형 27">
            <a:extLst>
              <a:ext uri="{FF2B5EF4-FFF2-40B4-BE49-F238E27FC236}">
                <a16:creationId xmlns:a16="http://schemas.microsoft.com/office/drawing/2014/main" id="{333817B1-AF46-490D-80AD-402EDBB7D4FB}"/>
              </a:ext>
            </a:extLst>
          </p:cNvPr>
          <p:cNvSpPr/>
          <p:nvPr/>
        </p:nvSpPr>
        <p:spPr>
          <a:xfrm rot="16200000">
            <a:off x="3918648" y="164422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9" name="화살표: 오각형 28">
            <a:extLst>
              <a:ext uri="{FF2B5EF4-FFF2-40B4-BE49-F238E27FC236}">
                <a16:creationId xmlns:a16="http://schemas.microsoft.com/office/drawing/2014/main" id="{AE86A01E-15E0-4FB5-BB5D-9B35D0AADCFE}"/>
              </a:ext>
            </a:extLst>
          </p:cNvPr>
          <p:cNvSpPr/>
          <p:nvPr/>
        </p:nvSpPr>
        <p:spPr>
          <a:xfrm rot="16200000">
            <a:off x="3965085" y="1685418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0" name="화살표: 오각형 29">
            <a:extLst>
              <a:ext uri="{FF2B5EF4-FFF2-40B4-BE49-F238E27FC236}">
                <a16:creationId xmlns:a16="http://schemas.microsoft.com/office/drawing/2014/main" id="{48E5A8E4-2C3B-4962-9E6D-3C75DA0C75F8}"/>
              </a:ext>
            </a:extLst>
          </p:cNvPr>
          <p:cNvSpPr/>
          <p:nvPr/>
        </p:nvSpPr>
        <p:spPr>
          <a:xfrm rot="16200000">
            <a:off x="4022312" y="1713151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1" name="화살표: 오각형 30">
            <a:extLst>
              <a:ext uri="{FF2B5EF4-FFF2-40B4-BE49-F238E27FC236}">
                <a16:creationId xmlns:a16="http://schemas.microsoft.com/office/drawing/2014/main" id="{A0B642B9-DD1F-4C5D-96D7-AD27D102116D}"/>
              </a:ext>
            </a:extLst>
          </p:cNvPr>
          <p:cNvSpPr/>
          <p:nvPr/>
        </p:nvSpPr>
        <p:spPr>
          <a:xfrm rot="16200000">
            <a:off x="4375443" y="164422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2" name="화살표: 오각형 31">
            <a:extLst>
              <a:ext uri="{FF2B5EF4-FFF2-40B4-BE49-F238E27FC236}">
                <a16:creationId xmlns:a16="http://schemas.microsoft.com/office/drawing/2014/main" id="{B226FF20-53C7-453C-9362-3E9C7CD7B9F2}"/>
              </a:ext>
            </a:extLst>
          </p:cNvPr>
          <p:cNvSpPr/>
          <p:nvPr/>
        </p:nvSpPr>
        <p:spPr>
          <a:xfrm rot="16200000">
            <a:off x="4421880" y="1685418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3" name="화살표: 오각형 32">
            <a:extLst>
              <a:ext uri="{FF2B5EF4-FFF2-40B4-BE49-F238E27FC236}">
                <a16:creationId xmlns:a16="http://schemas.microsoft.com/office/drawing/2014/main" id="{A3A8AD7B-03B0-469E-9691-1053D366C038}"/>
              </a:ext>
            </a:extLst>
          </p:cNvPr>
          <p:cNvSpPr/>
          <p:nvPr/>
        </p:nvSpPr>
        <p:spPr>
          <a:xfrm rot="16200000">
            <a:off x="4479107" y="1713151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4" name="화살표: 오각형 33">
            <a:extLst>
              <a:ext uri="{FF2B5EF4-FFF2-40B4-BE49-F238E27FC236}">
                <a16:creationId xmlns:a16="http://schemas.microsoft.com/office/drawing/2014/main" id="{DC1027BE-34CB-483E-9888-241DD8DB5ED9}"/>
              </a:ext>
            </a:extLst>
          </p:cNvPr>
          <p:cNvSpPr/>
          <p:nvPr/>
        </p:nvSpPr>
        <p:spPr>
          <a:xfrm rot="16200000">
            <a:off x="3510688" y="261977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5" name="화살표: 오각형 34">
            <a:extLst>
              <a:ext uri="{FF2B5EF4-FFF2-40B4-BE49-F238E27FC236}">
                <a16:creationId xmlns:a16="http://schemas.microsoft.com/office/drawing/2014/main" id="{63798461-A259-4480-ABA4-ACE7BF6499FD}"/>
              </a:ext>
            </a:extLst>
          </p:cNvPr>
          <p:cNvSpPr/>
          <p:nvPr/>
        </p:nvSpPr>
        <p:spPr>
          <a:xfrm rot="16200000">
            <a:off x="3967483" y="261977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6" name="화살표: 오각형 35">
            <a:extLst>
              <a:ext uri="{FF2B5EF4-FFF2-40B4-BE49-F238E27FC236}">
                <a16:creationId xmlns:a16="http://schemas.microsoft.com/office/drawing/2014/main" id="{EA62BE9F-DA97-45A7-987D-C9DC49DA2332}"/>
              </a:ext>
            </a:extLst>
          </p:cNvPr>
          <p:cNvSpPr/>
          <p:nvPr/>
        </p:nvSpPr>
        <p:spPr>
          <a:xfrm rot="16200000">
            <a:off x="4424278" y="261977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5FD7C509-AF2E-47B3-B9F0-DB29ED7D9BBD}"/>
              </a:ext>
            </a:extLst>
          </p:cNvPr>
          <p:cNvSpPr/>
          <p:nvPr/>
        </p:nvSpPr>
        <p:spPr>
          <a:xfrm>
            <a:off x="6866967" y="2437081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39E9B181-3FD3-4DB6-85EB-FCA46BDF7121}"/>
              </a:ext>
            </a:extLst>
          </p:cNvPr>
          <p:cNvSpPr/>
          <p:nvPr/>
        </p:nvSpPr>
        <p:spPr>
          <a:xfrm>
            <a:off x="7871717" y="2099493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0C54CE4F-8A92-49B1-9155-8874CCB588CC}"/>
              </a:ext>
            </a:extLst>
          </p:cNvPr>
          <p:cNvSpPr/>
          <p:nvPr/>
        </p:nvSpPr>
        <p:spPr>
          <a:xfrm>
            <a:off x="9207701" y="2076633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85C3142F-0919-4A75-A1BC-8B8618DA5AE4}"/>
              </a:ext>
            </a:extLst>
          </p:cNvPr>
          <p:cNvSpPr/>
          <p:nvPr/>
        </p:nvSpPr>
        <p:spPr>
          <a:xfrm>
            <a:off x="7305334" y="2575564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9920F9F-B41F-406C-9CF2-F8A00B40C8E0}"/>
              </a:ext>
            </a:extLst>
          </p:cNvPr>
          <p:cNvSpPr txBox="1"/>
          <p:nvPr/>
        </p:nvSpPr>
        <p:spPr>
          <a:xfrm rot="20784641">
            <a:off x="7493405" y="2134730"/>
            <a:ext cx="13454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Ordinal Ring Loss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DC0B73-60BC-413C-96F7-0626B38195F6}"/>
              </a:ext>
            </a:extLst>
          </p:cNvPr>
          <p:cNvSpPr txBox="1"/>
          <p:nvPr/>
        </p:nvSpPr>
        <p:spPr>
          <a:xfrm>
            <a:off x="6345703" y="1424544"/>
            <a:ext cx="10425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atin typeface="Roboto" panose="02000000000000000000" pitchFamily="2" charset="0"/>
                <a:ea typeface="Roboto" panose="02000000000000000000" pitchFamily="2" charset="0"/>
              </a:rPr>
              <a:t>Constrastive</a:t>
            </a:r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 Loss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031502B-7376-4A49-AFCE-F43F224CD18B}"/>
              </a:ext>
            </a:extLst>
          </p:cNvPr>
          <p:cNvSpPr txBox="1"/>
          <p:nvPr/>
        </p:nvSpPr>
        <p:spPr>
          <a:xfrm>
            <a:off x="10588146" y="2019578"/>
            <a:ext cx="7033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Roboto" panose="02000000000000000000" pitchFamily="2" charset="0"/>
                <a:ea typeface="Roboto" panose="02000000000000000000" pitchFamily="2" charset="0"/>
              </a:rPr>
              <a:t>BCE Loss</a:t>
            </a:r>
            <a:endParaRPr lang="ko-KR" altLang="en-US" sz="900" dirty="0">
              <a:latin typeface="Roboto" panose="0200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AAF9617-E026-4BF2-9B6A-6BAA398CEA1E}"/>
              </a:ext>
            </a:extLst>
          </p:cNvPr>
          <p:cNvSpPr txBox="1"/>
          <p:nvPr/>
        </p:nvSpPr>
        <p:spPr>
          <a:xfrm>
            <a:off x="5520417" y="857436"/>
            <a:ext cx="2561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Audio Rep. Learning (Pretrain)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9D5A8D3-DBFD-48AE-AD5E-6AB464E649F7}"/>
              </a:ext>
            </a:extLst>
          </p:cNvPr>
          <p:cNvSpPr txBox="1"/>
          <p:nvPr/>
        </p:nvSpPr>
        <p:spPr>
          <a:xfrm rot="5400000">
            <a:off x="9801802" y="2048654"/>
            <a:ext cx="1441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MLP Head</a:t>
            </a:r>
            <a:endParaRPr lang="ko-KR" altLang="en-US" sz="14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E380F0A3-8245-4C06-9D24-6FB17E2535A4}"/>
              </a:ext>
            </a:extLst>
          </p:cNvPr>
          <p:cNvSpPr/>
          <p:nvPr/>
        </p:nvSpPr>
        <p:spPr>
          <a:xfrm>
            <a:off x="6004450" y="1922420"/>
            <a:ext cx="1829384" cy="888852"/>
          </a:xfrm>
          <a:prstGeom prst="ellipse">
            <a:avLst/>
          </a:prstGeom>
          <a:noFill/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pic>
        <p:nvPicPr>
          <p:cNvPr id="53" name="Picture 2" descr="Frozen - Free nature icons">
            <a:extLst>
              <a:ext uri="{FF2B5EF4-FFF2-40B4-BE49-F238E27FC236}">
                <a16:creationId xmlns:a16="http://schemas.microsoft.com/office/drawing/2014/main" id="{BFF93E1B-714A-4C9C-864B-548D86592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4922" y="960791"/>
            <a:ext cx="339915" cy="33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Google Shape;1364;p81">
            <a:extLst>
              <a:ext uri="{FF2B5EF4-FFF2-40B4-BE49-F238E27FC236}">
                <a16:creationId xmlns:a16="http://schemas.microsoft.com/office/drawing/2014/main" id="{4D3C07E2-D8B2-4A61-95DC-3C5356E4FAC0}"/>
              </a:ext>
            </a:extLst>
          </p:cNvPr>
          <p:cNvCxnSpPr>
            <a:cxnSpLocks/>
          </p:cNvCxnSpPr>
          <p:nvPr/>
        </p:nvCxnSpPr>
        <p:spPr>
          <a:xfrm>
            <a:off x="832964" y="5108916"/>
            <a:ext cx="3073804" cy="0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D55852E-E430-4621-AA0E-6372111F412F}"/>
              </a:ext>
            </a:extLst>
          </p:cNvPr>
          <p:cNvSpPr txBox="1"/>
          <p:nvPr/>
        </p:nvSpPr>
        <p:spPr>
          <a:xfrm>
            <a:off x="174203" y="4860395"/>
            <a:ext cx="658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Input</a:t>
            </a:r>
          </a:p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Video</a:t>
            </a:r>
            <a:endParaRPr lang="ko-KR" altLang="en-US" sz="1400" dirty="0"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EDB8B431-C1A1-4EB7-BDB3-6ACF60E1FB4F}"/>
              </a:ext>
            </a:extLst>
          </p:cNvPr>
          <p:cNvCxnSpPr>
            <a:cxnSpLocks/>
          </p:cNvCxnSpPr>
          <p:nvPr/>
        </p:nvCxnSpPr>
        <p:spPr>
          <a:xfrm flipV="1">
            <a:off x="826785" y="3185519"/>
            <a:ext cx="2338579" cy="1914161"/>
          </a:xfrm>
          <a:prstGeom prst="bentConnector3">
            <a:avLst>
              <a:gd name="adj1" fmla="val 399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7" name="Google Shape;1362;p81">
            <a:extLst>
              <a:ext uri="{FF2B5EF4-FFF2-40B4-BE49-F238E27FC236}">
                <a16:creationId xmlns:a16="http://schemas.microsoft.com/office/drawing/2014/main" id="{481E1B34-31A4-469E-AA08-CFA538F27817}"/>
              </a:ext>
            </a:extLst>
          </p:cNvPr>
          <p:cNvPicPr preferRelativeResize="0"/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09" b="94894" l="4898" r="96327">
                        <a14:foregroundMark x1="21224" y1="24681" x2="21224" y2="24681"/>
                        <a14:foregroundMark x1="7347" y1="39574" x2="7347" y2="39574"/>
                        <a14:foregroundMark x1="5306" y1="67660" x2="5306" y2="67660"/>
                        <a14:foregroundMark x1="6531" y1="85957" x2="6531" y2="85957"/>
                        <a14:foregroundMark x1="13469" y1="82979" x2="13469" y2="82979"/>
                        <a14:foregroundMark x1="12245" y1="88936" x2="12245" y2="88936"/>
                        <a14:foregroundMark x1="43673" y1="88936" x2="43673" y2="88936"/>
                        <a14:foregroundMark x1="42041" y1="95319" x2="42041" y2="95319"/>
                        <a14:foregroundMark x1="68980" y1="90213" x2="68980" y2="90213"/>
                        <a14:foregroundMark x1="65714" y1="74894" x2="65714" y2="74894"/>
                        <a14:foregroundMark x1="66531" y1="74043" x2="66531" y2="74043"/>
                        <a14:foregroundMark x1="13061" y1="72340" x2="13061" y2="72340"/>
                        <a14:foregroundMark x1="17143" y1="74043" x2="17143" y2="74043"/>
                        <a14:foregroundMark x1="26939" y1="94468" x2="26939" y2="94468"/>
                        <a14:foregroundMark x1="25306" y1="94468" x2="25306" y2="94468"/>
                        <a14:foregroundMark x1="24898" y1="91915" x2="24898" y2="91915"/>
                        <a14:foregroundMark x1="25714" y1="93617" x2="25714" y2="93617"/>
                        <a14:foregroundMark x1="10612" y1="74468" x2="10612" y2="74468"/>
                        <a14:foregroundMark x1="21633" y1="25957" x2="21633" y2="25957"/>
                        <a14:foregroundMark x1="16735" y1="23404" x2="16735" y2="23404"/>
                        <a14:foregroundMark x1="14694" y1="24681" x2="14694" y2="24681"/>
                        <a14:foregroundMark x1="12653" y1="24681" x2="12653" y2="24681"/>
                        <a14:foregroundMark x1="9388" y1="24681" x2="9388" y2="24681"/>
                        <a14:foregroundMark x1="5306" y1="25957" x2="5306" y2="25957"/>
                        <a14:foregroundMark x1="13469" y1="18298" x2="13469" y2="18298"/>
                        <a14:foregroundMark x1="6939" y1="24681" x2="6939" y2="24681"/>
                        <a14:foregroundMark x1="4898" y1="23830" x2="4898" y2="23830"/>
                        <a14:foregroundMark x1="9388" y1="22128" x2="9388" y2="22128"/>
                        <a14:foregroundMark x1="6531" y1="24681" x2="6531" y2="24681"/>
                        <a14:foregroundMark x1="9388" y1="23404" x2="9388" y2="23404"/>
                        <a14:foregroundMark x1="51020" y1="21702" x2="51020" y2="21702"/>
                        <a14:foregroundMark x1="60816" y1="21702" x2="60816" y2="21702"/>
                        <a14:foregroundMark x1="66939" y1="21702" x2="66939" y2="21702"/>
                        <a14:foregroundMark x1="75510" y1="19149" x2="75510" y2="19149"/>
                        <a14:foregroundMark x1="83673" y1="20000" x2="83673" y2="20000"/>
                        <a14:foregroundMark x1="81224" y1="32766" x2="81224" y2="32766"/>
                        <a14:foregroundMark x1="78367" y1="36596" x2="78367" y2="36596"/>
                        <a14:foregroundMark x1="77143" y1="42979" x2="77143" y2="42979"/>
                        <a14:foregroundMark x1="65306" y1="35319" x2="65306" y2="35319"/>
                        <a14:foregroundMark x1="69388" y1="33617" x2="69388" y2="33617"/>
                        <a14:foregroundMark x1="73878" y1="33617" x2="73878" y2="33617"/>
                        <a14:foregroundMark x1="75102" y1="31489" x2="75102" y2="31489"/>
                        <a14:foregroundMark x1="73878" y1="61277" x2="73878" y2="61277"/>
                        <a14:foregroundMark x1="73061" y1="70638" x2="73061" y2="75745"/>
                        <a14:foregroundMark x1="73878" y1="82128" x2="73878" y2="82128"/>
                        <a14:foregroundMark x1="79592" y1="71915" x2="79592" y2="71915"/>
                        <a14:foregroundMark x1="82041" y1="67234" x2="82041" y2="67234"/>
                        <a14:foregroundMark x1="81224" y1="59574" x2="82041" y2="53191"/>
                        <a14:foregroundMark x1="86531" y1="47660" x2="86531" y2="47660"/>
                        <a14:foregroundMark x1="95918" y1="35745" x2="95918" y2="35745"/>
                        <a14:foregroundMark x1="95918" y1="32340" x2="95918" y2="32340"/>
                        <a14:foregroundMark x1="94286" y1="27660" x2="92245" y2="54468"/>
                        <a14:foregroundMark x1="92245" y1="19574" x2="92245" y2="26809"/>
                        <a14:foregroundMark x1="94286" y1="14894" x2="95102" y2="21702"/>
                        <a14:foregroundMark x1="95102" y1="7234" x2="94286" y2="23830"/>
                        <a14:foregroundMark x1="93061" y1="54894" x2="94286" y2="73617"/>
                        <a14:foregroundMark x1="62857" y1="47660" x2="71429" y2="51915"/>
                        <a14:foregroundMark x1="7347" y1="25957" x2="19592" y2="19149"/>
                        <a14:foregroundMark x1="19592" y1="17872" x2="24082" y2="20426"/>
                        <a14:foregroundMark x1="17551" y1="22128" x2="17551" y2="14043"/>
                        <a14:foregroundMark x1="16735" y1="13617" x2="29796" y2="13617"/>
                        <a14:foregroundMark x1="96327" y1="7234" x2="96327" y2="11489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491725" y="4277098"/>
            <a:ext cx="1767045" cy="169492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CF5B57D4-918B-4765-AA83-C8C50A383D1E}"/>
              </a:ext>
            </a:extLst>
          </p:cNvPr>
          <p:cNvSpPr txBox="1"/>
          <p:nvPr/>
        </p:nvSpPr>
        <p:spPr>
          <a:xfrm>
            <a:off x="906446" y="3973980"/>
            <a:ext cx="1075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Roboto" panose="02000000000000000000" pitchFamily="2" charset="0"/>
                <a:ea typeface="Roboto" panose="02000000000000000000" pitchFamily="2" charset="0"/>
              </a:rPr>
              <a:t>Audio Frame</a:t>
            </a:r>
            <a:endParaRPr lang="ko-KR" altLang="en-US" sz="1200" dirty="0">
              <a:latin typeface="Roboto" panose="02000000000000000000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05DBEF-FE57-4DDB-91DE-80D0DB31112F}"/>
              </a:ext>
            </a:extLst>
          </p:cNvPr>
          <p:cNvSpPr txBox="1"/>
          <p:nvPr/>
        </p:nvSpPr>
        <p:spPr>
          <a:xfrm>
            <a:off x="1048493" y="5923576"/>
            <a:ext cx="1075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Roboto" panose="02000000000000000000" pitchFamily="2" charset="0"/>
                <a:ea typeface="Roboto" panose="02000000000000000000" pitchFamily="2" charset="0"/>
              </a:rPr>
              <a:t>Video Frame</a:t>
            </a:r>
            <a:endParaRPr lang="ko-KR" altLang="en-US" sz="1200" dirty="0">
              <a:latin typeface="Roboto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647750-36C6-4191-8950-BEC09485D0E2}"/>
                  </a:ext>
                </a:extLst>
              </p:cNvPr>
              <p:cNvSpPr txBox="1"/>
              <p:nvPr/>
            </p:nvSpPr>
            <p:spPr>
              <a:xfrm rot="19656640">
                <a:off x="2627375" y="5494848"/>
                <a:ext cx="1299247" cy="307777"/>
              </a:xfrm>
              <a:prstGeom prst="rect">
                <a:avLst/>
              </a:prstGeom>
              <a:noFill/>
              <a:scene3d>
                <a:camera prst="perspectiveContrastingRightFacing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1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ko-KR" sz="1400" dirty="0">
                    <a:latin typeface="Roboto" panose="02000000000000000000" pitchFamily="2" charset="0"/>
                    <a:ea typeface="Roboto" panose="02000000000000000000" pitchFamily="2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altLang="ko-KR" sz="1400" dirty="0">
                    <a:latin typeface="Roboto" panose="02000000000000000000" pitchFamily="2" charset="0"/>
                    <a:ea typeface="Roboto" panose="02000000000000000000" pitchFamily="2" charset="0"/>
                  </a:rPr>
                  <a:t>, …</a:t>
                </a:r>
                <a:endParaRPr lang="ko-KR" altLang="en-US" sz="1400" dirty="0">
                  <a:latin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647750-36C6-4191-8950-BEC09485D0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656640">
                <a:off x="2627375" y="5494848"/>
                <a:ext cx="1299247" cy="307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5C68D507-02D7-45FD-9A88-C47F7B1DE886}"/>
              </a:ext>
            </a:extLst>
          </p:cNvPr>
          <p:cNvSpPr/>
          <p:nvPr/>
        </p:nvSpPr>
        <p:spPr>
          <a:xfrm>
            <a:off x="3969104" y="4184131"/>
            <a:ext cx="1227273" cy="18495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A7C0E25-1D2D-442C-B019-C84797609189}"/>
              </a:ext>
            </a:extLst>
          </p:cNvPr>
          <p:cNvSpPr txBox="1"/>
          <p:nvPr/>
        </p:nvSpPr>
        <p:spPr>
          <a:xfrm>
            <a:off x="4087391" y="4739584"/>
            <a:ext cx="1031268" cy="88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Roboto" panose="02000000000000000000" pitchFamily="2" charset="0"/>
                <a:ea typeface="Roboto" panose="02000000000000000000" pitchFamily="2" charset="0"/>
              </a:rPr>
              <a:t>Video Encoder</a:t>
            </a:r>
          </a:p>
          <a:p>
            <a:pPr algn="ctr">
              <a:lnSpc>
                <a:spcPct val="200000"/>
              </a:lnSpc>
            </a:pPr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(MARLIN)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cxnSp>
        <p:nvCxnSpPr>
          <p:cNvPr id="63" name="Google Shape;1364;p81">
            <a:extLst>
              <a:ext uri="{FF2B5EF4-FFF2-40B4-BE49-F238E27FC236}">
                <a16:creationId xmlns:a16="http://schemas.microsoft.com/office/drawing/2014/main" id="{7F4BA72B-0444-4B18-B5CF-258B043E3BF1}"/>
              </a:ext>
            </a:extLst>
          </p:cNvPr>
          <p:cNvCxnSpPr>
            <a:cxnSpLocks/>
          </p:cNvCxnSpPr>
          <p:nvPr/>
        </p:nvCxnSpPr>
        <p:spPr>
          <a:xfrm>
            <a:off x="5300106" y="5886332"/>
            <a:ext cx="529985" cy="0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A18A27A-8C94-4263-B27C-38AE0BFF6824}"/>
              </a:ext>
            </a:extLst>
          </p:cNvPr>
          <p:cNvSpPr/>
          <p:nvPr/>
        </p:nvSpPr>
        <p:spPr>
          <a:xfrm rot="5400000">
            <a:off x="5816491" y="5359930"/>
            <a:ext cx="369216" cy="161221"/>
          </a:xfrm>
          <a:prstGeom prst="rect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9B68FC3-591A-4B30-9B2E-B5CD8FA753C1}"/>
              </a:ext>
            </a:extLst>
          </p:cNvPr>
          <p:cNvSpPr txBox="1"/>
          <p:nvPr/>
        </p:nvSpPr>
        <p:spPr>
          <a:xfrm>
            <a:off x="5003592" y="6012459"/>
            <a:ext cx="10113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Frame-wise Features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cxnSp>
        <p:nvCxnSpPr>
          <p:cNvPr id="66" name="Google Shape;1364;p81">
            <a:extLst>
              <a:ext uri="{FF2B5EF4-FFF2-40B4-BE49-F238E27FC236}">
                <a16:creationId xmlns:a16="http://schemas.microsoft.com/office/drawing/2014/main" id="{36C9D1BD-8EDA-4F13-BADC-69F15FF90181}"/>
              </a:ext>
            </a:extLst>
          </p:cNvPr>
          <p:cNvCxnSpPr>
            <a:cxnSpLocks/>
          </p:cNvCxnSpPr>
          <p:nvPr/>
        </p:nvCxnSpPr>
        <p:spPr>
          <a:xfrm>
            <a:off x="5300106" y="4744797"/>
            <a:ext cx="1059971" cy="0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82A26953-79EA-47AB-9AD6-67BCADE54899}"/>
              </a:ext>
            </a:extLst>
          </p:cNvPr>
          <p:cNvSpPr/>
          <p:nvPr/>
        </p:nvSpPr>
        <p:spPr>
          <a:xfrm>
            <a:off x="6473140" y="4663467"/>
            <a:ext cx="1084352" cy="161221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707AE45-63C3-4F1B-92CE-FCBED66F8299}"/>
              </a:ext>
            </a:extLst>
          </p:cNvPr>
          <p:cNvSpPr txBox="1"/>
          <p:nvPr/>
        </p:nvSpPr>
        <p:spPr>
          <a:xfrm>
            <a:off x="6529309" y="4855619"/>
            <a:ext cx="10062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Roboto" panose="02000000000000000000" pitchFamily="2" charset="0"/>
                <a:ea typeface="Roboto" panose="02000000000000000000" pitchFamily="2" charset="0"/>
              </a:rPr>
              <a:t>Anchor Feature</a:t>
            </a:r>
            <a:endParaRPr lang="ko-KR" altLang="en-US" sz="900" dirty="0">
              <a:latin typeface="Roboto" panose="02000000000000000000" pitchFamily="2" charset="0"/>
            </a:endParaRPr>
          </a:p>
        </p:txBody>
      </p:sp>
      <p:cxnSp>
        <p:nvCxnSpPr>
          <p:cNvPr id="69" name="Google Shape;1364;p81">
            <a:extLst>
              <a:ext uri="{FF2B5EF4-FFF2-40B4-BE49-F238E27FC236}">
                <a16:creationId xmlns:a16="http://schemas.microsoft.com/office/drawing/2014/main" id="{A7CD58FC-858B-487F-8AC2-A44E4DB29816}"/>
              </a:ext>
            </a:extLst>
          </p:cNvPr>
          <p:cNvCxnSpPr>
            <a:cxnSpLocks/>
          </p:cNvCxnSpPr>
          <p:nvPr/>
        </p:nvCxnSpPr>
        <p:spPr>
          <a:xfrm>
            <a:off x="6004450" y="3567636"/>
            <a:ext cx="0" cy="32078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Google Shape;1364;p81">
            <a:extLst>
              <a:ext uri="{FF2B5EF4-FFF2-40B4-BE49-F238E27FC236}">
                <a16:creationId xmlns:a16="http://schemas.microsoft.com/office/drawing/2014/main" id="{BC1CA6A4-8E1E-4E88-839E-D9CFA6FCCAA1}"/>
              </a:ext>
            </a:extLst>
          </p:cNvPr>
          <p:cNvCxnSpPr>
            <a:cxnSpLocks/>
          </p:cNvCxnSpPr>
          <p:nvPr/>
        </p:nvCxnSpPr>
        <p:spPr>
          <a:xfrm>
            <a:off x="6452415" y="3567636"/>
            <a:ext cx="0" cy="32078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Google Shape;1364;p81">
            <a:extLst>
              <a:ext uri="{FF2B5EF4-FFF2-40B4-BE49-F238E27FC236}">
                <a16:creationId xmlns:a16="http://schemas.microsoft.com/office/drawing/2014/main" id="{825B2E0E-1348-4B14-A74B-853843E8F19C}"/>
              </a:ext>
            </a:extLst>
          </p:cNvPr>
          <p:cNvCxnSpPr>
            <a:cxnSpLocks/>
          </p:cNvCxnSpPr>
          <p:nvPr/>
        </p:nvCxnSpPr>
        <p:spPr>
          <a:xfrm>
            <a:off x="6926867" y="3567636"/>
            <a:ext cx="0" cy="32078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Google Shape;1364;p81">
            <a:extLst>
              <a:ext uri="{FF2B5EF4-FFF2-40B4-BE49-F238E27FC236}">
                <a16:creationId xmlns:a16="http://schemas.microsoft.com/office/drawing/2014/main" id="{383FBB96-B2A8-4FD6-A642-72002F4E8163}"/>
              </a:ext>
            </a:extLst>
          </p:cNvPr>
          <p:cNvCxnSpPr>
            <a:cxnSpLocks/>
          </p:cNvCxnSpPr>
          <p:nvPr/>
        </p:nvCxnSpPr>
        <p:spPr>
          <a:xfrm>
            <a:off x="8119579" y="3552135"/>
            <a:ext cx="0" cy="32078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2FAB4273-440F-4BA3-A3DC-39BA18B83B7C}"/>
              </a:ext>
            </a:extLst>
          </p:cNvPr>
          <p:cNvSpPr/>
          <p:nvPr/>
        </p:nvSpPr>
        <p:spPr>
          <a:xfrm rot="5400000">
            <a:off x="6301815" y="5354148"/>
            <a:ext cx="380780" cy="161221"/>
          </a:xfrm>
          <a:prstGeom prst="rect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FBD2C0F-5A63-4EEC-9434-AA414A06B8D3}"/>
              </a:ext>
            </a:extLst>
          </p:cNvPr>
          <p:cNvSpPr/>
          <p:nvPr/>
        </p:nvSpPr>
        <p:spPr>
          <a:xfrm rot="5400000">
            <a:off x="6789669" y="5354148"/>
            <a:ext cx="380780" cy="161221"/>
          </a:xfrm>
          <a:prstGeom prst="rect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AE8DA7C2-92D4-45B2-8232-90F4969729AB}"/>
              </a:ext>
            </a:extLst>
          </p:cNvPr>
          <p:cNvSpPr/>
          <p:nvPr/>
        </p:nvSpPr>
        <p:spPr>
          <a:xfrm rot="5400000">
            <a:off x="7964448" y="5360011"/>
            <a:ext cx="369055" cy="161221"/>
          </a:xfrm>
          <a:prstGeom prst="rect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6" name="화살표: 오각형 75">
            <a:extLst>
              <a:ext uri="{FF2B5EF4-FFF2-40B4-BE49-F238E27FC236}">
                <a16:creationId xmlns:a16="http://schemas.microsoft.com/office/drawing/2014/main" id="{567CC440-70C4-4E57-A998-BB2EDCFFAF1A}"/>
              </a:ext>
            </a:extLst>
          </p:cNvPr>
          <p:cNvSpPr/>
          <p:nvPr/>
        </p:nvSpPr>
        <p:spPr>
          <a:xfrm rot="16200000">
            <a:off x="5850974" y="3958074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7" name="화살표: 오각형 76">
            <a:extLst>
              <a:ext uri="{FF2B5EF4-FFF2-40B4-BE49-F238E27FC236}">
                <a16:creationId xmlns:a16="http://schemas.microsoft.com/office/drawing/2014/main" id="{99AFA0DE-6E21-4A73-A983-049320614419}"/>
              </a:ext>
            </a:extLst>
          </p:cNvPr>
          <p:cNvSpPr/>
          <p:nvPr/>
        </p:nvSpPr>
        <p:spPr>
          <a:xfrm rot="16200000">
            <a:off x="6312893" y="3954184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8" name="화살표: 오각형 77">
            <a:extLst>
              <a:ext uri="{FF2B5EF4-FFF2-40B4-BE49-F238E27FC236}">
                <a16:creationId xmlns:a16="http://schemas.microsoft.com/office/drawing/2014/main" id="{843AC91A-469A-467F-9329-FF2D12160F02}"/>
              </a:ext>
            </a:extLst>
          </p:cNvPr>
          <p:cNvSpPr/>
          <p:nvPr/>
        </p:nvSpPr>
        <p:spPr>
          <a:xfrm rot="16200000">
            <a:off x="6782418" y="395739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9" name="화살표: 오각형 78">
            <a:extLst>
              <a:ext uri="{FF2B5EF4-FFF2-40B4-BE49-F238E27FC236}">
                <a16:creationId xmlns:a16="http://schemas.microsoft.com/office/drawing/2014/main" id="{B52E90F1-0B1B-4D67-A24D-D19CC32BA178}"/>
              </a:ext>
            </a:extLst>
          </p:cNvPr>
          <p:cNvSpPr/>
          <p:nvPr/>
        </p:nvSpPr>
        <p:spPr>
          <a:xfrm rot="16200000">
            <a:off x="7975130" y="3954183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16800A-9435-496F-BF54-1067D50F858E}"/>
              </a:ext>
            </a:extLst>
          </p:cNvPr>
          <p:cNvSpPr txBox="1"/>
          <p:nvPr/>
        </p:nvSpPr>
        <p:spPr>
          <a:xfrm>
            <a:off x="7316857" y="3860724"/>
            <a:ext cx="461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Roboto" panose="02000000000000000000" pitchFamily="2" charset="0"/>
                <a:ea typeface="Roboto" panose="02000000000000000000" pitchFamily="2" charset="0"/>
              </a:rPr>
              <a:t>…</a:t>
            </a:r>
            <a:endParaRPr lang="ko-KR" altLang="en-US" b="1" dirty="0">
              <a:latin typeface="Roboto" panose="02000000000000000000" pitchFamily="2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C7D3E6F-2796-4C73-9A9E-17A62C347A2A}"/>
              </a:ext>
            </a:extLst>
          </p:cNvPr>
          <p:cNvSpPr txBox="1"/>
          <p:nvPr/>
        </p:nvSpPr>
        <p:spPr>
          <a:xfrm>
            <a:off x="7346299" y="5600639"/>
            <a:ext cx="461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Roboto" panose="02000000000000000000" pitchFamily="2" charset="0"/>
                <a:ea typeface="Roboto" panose="02000000000000000000" pitchFamily="2" charset="0"/>
              </a:rPr>
              <a:t>…</a:t>
            </a:r>
            <a:endParaRPr lang="ko-KR" altLang="en-US" b="1" dirty="0">
              <a:latin typeface="Roboto" panose="02000000000000000000" pitchFamily="2" charset="0"/>
            </a:endParaRP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A4FA9F97-1AED-448A-93B7-5BA64AC61213}"/>
              </a:ext>
            </a:extLst>
          </p:cNvPr>
          <p:cNvCxnSpPr>
            <a:cxnSpLocks/>
            <a:stCxn id="76" idx="1"/>
            <a:endCxn id="7" idx="0"/>
          </p:cNvCxnSpPr>
          <p:nvPr/>
        </p:nvCxnSpPr>
        <p:spPr>
          <a:xfrm>
            <a:off x="5995423" y="4199787"/>
            <a:ext cx="1229951" cy="199858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0CB5C50B-CF12-477F-8D70-20855EC941C6}"/>
              </a:ext>
            </a:extLst>
          </p:cNvPr>
          <p:cNvCxnSpPr>
            <a:cxnSpLocks/>
            <a:stCxn id="77" idx="1"/>
            <a:endCxn id="7" idx="0"/>
          </p:cNvCxnSpPr>
          <p:nvPr/>
        </p:nvCxnSpPr>
        <p:spPr>
          <a:xfrm>
            <a:off x="6457342" y="4195897"/>
            <a:ext cx="768032" cy="203748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1E5D135E-94EC-4258-97C6-17CB7FA085A9}"/>
              </a:ext>
            </a:extLst>
          </p:cNvPr>
          <p:cNvCxnSpPr>
            <a:cxnSpLocks/>
            <a:stCxn id="78" idx="1"/>
            <a:endCxn id="7" idx="0"/>
          </p:cNvCxnSpPr>
          <p:nvPr/>
        </p:nvCxnSpPr>
        <p:spPr>
          <a:xfrm>
            <a:off x="6926867" y="4199105"/>
            <a:ext cx="298507" cy="20054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44C4CC8C-4282-46F3-B4C7-824366618B7F}"/>
              </a:ext>
            </a:extLst>
          </p:cNvPr>
          <p:cNvCxnSpPr>
            <a:cxnSpLocks/>
            <a:stCxn id="79" idx="1"/>
            <a:endCxn id="7" idx="0"/>
          </p:cNvCxnSpPr>
          <p:nvPr/>
        </p:nvCxnSpPr>
        <p:spPr>
          <a:xfrm flipH="1">
            <a:off x="7225374" y="4195896"/>
            <a:ext cx="894205" cy="203749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3DB6D2C0-3074-446A-9A75-F0542FEDAEF6}"/>
              </a:ext>
            </a:extLst>
          </p:cNvPr>
          <p:cNvSpPr txBox="1"/>
          <p:nvPr/>
        </p:nvSpPr>
        <p:spPr>
          <a:xfrm>
            <a:off x="7503225" y="4397630"/>
            <a:ext cx="9246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dirty="0">
                <a:latin typeface="Roboto" panose="02000000000000000000" pitchFamily="2" charset="0"/>
                <a:ea typeface="Roboto" panose="02000000000000000000" pitchFamily="2" charset="0"/>
              </a:rPr>
              <a:t>A2V Mapper</a:t>
            </a:r>
            <a:endParaRPr lang="ko-KR" altLang="en-US" sz="900" b="1" dirty="0">
              <a:latin typeface="Roboto" panose="02000000000000000000" pitchFamily="2" charset="0"/>
            </a:endParaRPr>
          </a:p>
        </p:txBody>
      </p: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C88E9780-A606-471F-B15B-2652BCDE950B}"/>
              </a:ext>
            </a:extLst>
          </p:cNvPr>
          <p:cNvCxnSpPr>
            <a:cxnSpLocks/>
            <a:stCxn id="7" idx="2"/>
            <a:endCxn id="64" idx="1"/>
          </p:cNvCxnSpPr>
          <p:nvPr/>
        </p:nvCxnSpPr>
        <p:spPr>
          <a:xfrm flipH="1">
            <a:off x="6001099" y="5064024"/>
            <a:ext cx="1224275" cy="191909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9EF12DE1-FDC9-441B-B7E7-34546313C130}"/>
              </a:ext>
            </a:extLst>
          </p:cNvPr>
          <p:cNvCxnSpPr>
            <a:cxnSpLocks/>
            <a:stCxn id="7" idx="2"/>
            <a:endCxn id="73" idx="1"/>
          </p:cNvCxnSpPr>
          <p:nvPr/>
        </p:nvCxnSpPr>
        <p:spPr>
          <a:xfrm flipH="1">
            <a:off x="6492205" y="5064024"/>
            <a:ext cx="733169" cy="180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246937C4-082B-4F6C-B153-3DAB44EC50FA}"/>
              </a:ext>
            </a:extLst>
          </p:cNvPr>
          <p:cNvCxnSpPr>
            <a:cxnSpLocks/>
            <a:stCxn id="7" idx="2"/>
            <a:endCxn id="74" idx="1"/>
          </p:cNvCxnSpPr>
          <p:nvPr/>
        </p:nvCxnSpPr>
        <p:spPr>
          <a:xfrm flipH="1">
            <a:off x="6980059" y="5064024"/>
            <a:ext cx="245315" cy="180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0EAE9CAE-9310-4338-AA62-66D0819980FD}"/>
              </a:ext>
            </a:extLst>
          </p:cNvPr>
          <p:cNvCxnSpPr>
            <a:cxnSpLocks/>
          </p:cNvCxnSpPr>
          <p:nvPr/>
        </p:nvCxnSpPr>
        <p:spPr>
          <a:xfrm>
            <a:off x="7363935" y="5064024"/>
            <a:ext cx="923601" cy="19207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타원 90">
            <a:extLst>
              <a:ext uri="{FF2B5EF4-FFF2-40B4-BE49-F238E27FC236}">
                <a16:creationId xmlns:a16="http://schemas.microsoft.com/office/drawing/2014/main" id="{9F02BA2B-4D99-4760-BD11-EF22E8EC288D}"/>
              </a:ext>
            </a:extLst>
          </p:cNvPr>
          <p:cNvSpPr/>
          <p:nvPr/>
        </p:nvSpPr>
        <p:spPr>
          <a:xfrm>
            <a:off x="9042399" y="4814961"/>
            <a:ext cx="73891" cy="5208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96" name="Google Shape;1364;p81">
            <a:extLst>
              <a:ext uri="{FF2B5EF4-FFF2-40B4-BE49-F238E27FC236}">
                <a16:creationId xmlns:a16="http://schemas.microsoft.com/office/drawing/2014/main" id="{885CCD9F-3748-4834-8D5D-40C6FA0737C7}"/>
              </a:ext>
            </a:extLst>
          </p:cNvPr>
          <p:cNvCxnSpPr>
            <a:cxnSpLocks/>
          </p:cNvCxnSpPr>
          <p:nvPr/>
        </p:nvCxnSpPr>
        <p:spPr>
          <a:xfrm>
            <a:off x="10803084" y="2232929"/>
            <a:ext cx="0" cy="216470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B05198A6-C3D8-4C78-B7FB-B80509C351C4}"/>
              </a:ext>
            </a:extLst>
          </p:cNvPr>
          <p:cNvSpPr txBox="1"/>
          <p:nvPr/>
        </p:nvSpPr>
        <p:spPr>
          <a:xfrm>
            <a:off x="8783773" y="5674734"/>
            <a:ext cx="744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Roboto" panose="02000000000000000000" pitchFamily="2" charset="0"/>
                <a:ea typeface="Roboto" panose="02000000000000000000" pitchFamily="2" charset="0"/>
              </a:rPr>
              <a:t>Max Pool</a:t>
            </a:r>
            <a:endParaRPr lang="ko-KR" altLang="en-US" sz="1000" dirty="0">
              <a:latin typeface="Roboto" panose="02000000000000000000" pitchFamily="2" charset="0"/>
            </a:endParaRPr>
          </a:p>
        </p:txBody>
      </p:sp>
      <p:cxnSp>
        <p:nvCxnSpPr>
          <p:cNvPr id="100" name="Google Shape;1364;p81">
            <a:extLst>
              <a:ext uri="{FF2B5EF4-FFF2-40B4-BE49-F238E27FC236}">
                <a16:creationId xmlns:a16="http://schemas.microsoft.com/office/drawing/2014/main" id="{E63DCA73-CDE1-4D5C-87D8-6B305FAD15D6}"/>
              </a:ext>
            </a:extLst>
          </p:cNvPr>
          <p:cNvCxnSpPr>
            <a:cxnSpLocks/>
          </p:cNvCxnSpPr>
          <p:nvPr/>
        </p:nvCxnSpPr>
        <p:spPr>
          <a:xfrm>
            <a:off x="9845903" y="4773020"/>
            <a:ext cx="1789020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8B7B726A-A3F4-4A35-AF9A-AF2A35D5413F}"/>
              </a:ext>
            </a:extLst>
          </p:cNvPr>
          <p:cNvSpPr txBox="1"/>
          <p:nvPr/>
        </p:nvSpPr>
        <p:spPr>
          <a:xfrm>
            <a:off x="11561248" y="4628462"/>
            <a:ext cx="559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 / F</a:t>
            </a:r>
            <a:endParaRPr lang="ko-KR" altLang="en-US" sz="1200" b="1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103" name="화살표: 오각형 102">
            <a:extLst>
              <a:ext uri="{FF2B5EF4-FFF2-40B4-BE49-F238E27FC236}">
                <a16:creationId xmlns:a16="http://schemas.microsoft.com/office/drawing/2014/main" id="{A944F0E2-18D9-4F06-9B81-5FDCE5E193BC}"/>
              </a:ext>
            </a:extLst>
          </p:cNvPr>
          <p:cNvSpPr/>
          <p:nvPr/>
        </p:nvSpPr>
        <p:spPr>
          <a:xfrm rot="16200000">
            <a:off x="3510677" y="165121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04" name="화살표: 오각형 103">
            <a:extLst>
              <a:ext uri="{FF2B5EF4-FFF2-40B4-BE49-F238E27FC236}">
                <a16:creationId xmlns:a16="http://schemas.microsoft.com/office/drawing/2014/main" id="{693420BA-2F5B-4BD5-8BBE-F7CF0892B635}"/>
              </a:ext>
            </a:extLst>
          </p:cNvPr>
          <p:cNvSpPr/>
          <p:nvPr/>
        </p:nvSpPr>
        <p:spPr>
          <a:xfrm rot="16200000">
            <a:off x="3557114" y="1692415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05" name="화살표: 오각형 104">
            <a:extLst>
              <a:ext uri="{FF2B5EF4-FFF2-40B4-BE49-F238E27FC236}">
                <a16:creationId xmlns:a16="http://schemas.microsoft.com/office/drawing/2014/main" id="{854D37B4-25B6-4466-B1B6-8831629CEE04}"/>
              </a:ext>
            </a:extLst>
          </p:cNvPr>
          <p:cNvSpPr/>
          <p:nvPr/>
        </p:nvSpPr>
        <p:spPr>
          <a:xfrm rot="16200000">
            <a:off x="3614341" y="1720148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BC8998B8-E6CD-46E8-B39A-E24563D6C005}"/>
              </a:ext>
            </a:extLst>
          </p:cNvPr>
          <p:cNvSpPr/>
          <p:nvPr/>
        </p:nvSpPr>
        <p:spPr>
          <a:xfrm rot="5400000">
            <a:off x="5821251" y="5805523"/>
            <a:ext cx="369216" cy="1612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A7FB8C4D-455D-4790-BC8A-16EF1F76525B}"/>
              </a:ext>
            </a:extLst>
          </p:cNvPr>
          <p:cNvSpPr/>
          <p:nvPr/>
        </p:nvSpPr>
        <p:spPr>
          <a:xfrm rot="5400000">
            <a:off x="6307597" y="5805525"/>
            <a:ext cx="369216" cy="1612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D059C825-4A7A-432E-9A8B-4D1BAB7F0F51}"/>
              </a:ext>
            </a:extLst>
          </p:cNvPr>
          <p:cNvSpPr/>
          <p:nvPr/>
        </p:nvSpPr>
        <p:spPr>
          <a:xfrm rot="5400000">
            <a:off x="6801008" y="5805526"/>
            <a:ext cx="369216" cy="1612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7218F42C-663B-4DC1-9E85-D54C2E8894B9}"/>
              </a:ext>
            </a:extLst>
          </p:cNvPr>
          <p:cNvSpPr/>
          <p:nvPr/>
        </p:nvSpPr>
        <p:spPr>
          <a:xfrm rot="5400000">
            <a:off x="7964367" y="5805525"/>
            <a:ext cx="369216" cy="1612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15" name="오른쪽 중괄호 114">
            <a:extLst>
              <a:ext uri="{FF2B5EF4-FFF2-40B4-BE49-F238E27FC236}">
                <a16:creationId xmlns:a16="http://schemas.microsoft.com/office/drawing/2014/main" id="{813F3CBE-7329-4BF4-869C-117658251348}"/>
              </a:ext>
            </a:extLst>
          </p:cNvPr>
          <p:cNvSpPr/>
          <p:nvPr/>
        </p:nvSpPr>
        <p:spPr>
          <a:xfrm>
            <a:off x="8242660" y="5418704"/>
            <a:ext cx="88156" cy="48971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16" name="오른쪽 중괄호 115">
            <a:extLst>
              <a:ext uri="{FF2B5EF4-FFF2-40B4-BE49-F238E27FC236}">
                <a16:creationId xmlns:a16="http://schemas.microsoft.com/office/drawing/2014/main" id="{D61D2963-B04C-4402-9C0B-8A269C449E21}"/>
              </a:ext>
            </a:extLst>
          </p:cNvPr>
          <p:cNvSpPr/>
          <p:nvPr/>
        </p:nvSpPr>
        <p:spPr>
          <a:xfrm>
            <a:off x="7060670" y="5418704"/>
            <a:ext cx="88156" cy="48971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17" name="오른쪽 중괄호 116">
            <a:extLst>
              <a:ext uri="{FF2B5EF4-FFF2-40B4-BE49-F238E27FC236}">
                <a16:creationId xmlns:a16="http://schemas.microsoft.com/office/drawing/2014/main" id="{2CD53743-152D-4D3B-93F4-65087B23456F}"/>
              </a:ext>
            </a:extLst>
          </p:cNvPr>
          <p:cNvSpPr/>
          <p:nvPr/>
        </p:nvSpPr>
        <p:spPr>
          <a:xfrm>
            <a:off x="6574361" y="5412573"/>
            <a:ext cx="88156" cy="48971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18" name="오른쪽 중괄호 117">
            <a:extLst>
              <a:ext uri="{FF2B5EF4-FFF2-40B4-BE49-F238E27FC236}">
                <a16:creationId xmlns:a16="http://schemas.microsoft.com/office/drawing/2014/main" id="{CE45D4C5-AE8D-47FB-AF56-388FE19BD794}"/>
              </a:ext>
            </a:extLst>
          </p:cNvPr>
          <p:cNvSpPr/>
          <p:nvPr/>
        </p:nvSpPr>
        <p:spPr>
          <a:xfrm>
            <a:off x="6091461" y="5412573"/>
            <a:ext cx="88156" cy="48971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120" name="연결선: 꺾임 119">
            <a:extLst>
              <a:ext uri="{FF2B5EF4-FFF2-40B4-BE49-F238E27FC236}">
                <a16:creationId xmlns:a16="http://schemas.microsoft.com/office/drawing/2014/main" id="{03C25784-8C2C-4C1E-B101-35A006252D1C}"/>
              </a:ext>
            </a:extLst>
          </p:cNvPr>
          <p:cNvCxnSpPr>
            <a:cxnSpLocks/>
          </p:cNvCxnSpPr>
          <p:nvPr/>
        </p:nvCxnSpPr>
        <p:spPr>
          <a:xfrm flipV="1">
            <a:off x="8483600" y="4771740"/>
            <a:ext cx="1369773" cy="906925"/>
          </a:xfrm>
          <a:prstGeom prst="bentConnector3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Google Shape;1364;p81">
            <a:extLst>
              <a:ext uri="{FF2B5EF4-FFF2-40B4-BE49-F238E27FC236}">
                <a16:creationId xmlns:a16="http://schemas.microsoft.com/office/drawing/2014/main" id="{63DEB6A7-87C1-44B7-A7B4-41DA3AB36BDE}"/>
              </a:ext>
            </a:extLst>
          </p:cNvPr>
          <p:cNvCxnSpPr>
            <a:cxnSpLocks/>
          </p:cNvCxnSpPr>
          <p:nvPr/>
        </p:nvCxnSpPr>
        <p:spPr>
          <a:xfrm>
            <a:off x="7712674" y="4744236"/>
            <a:ext cx="1557780" cy="20072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타원 123">
            <a:extLst>
              <a:ext uri="{FF2B5EF4-FFF2-40B4-BE49-F238E27FC236}">
                <a16:creationId xmlns:a16="http://schemas.microsoft.com/office/drawing/2014/main" id="{E08FD3DA-5F96-492D-A8C5-D2F517DA3BC8}"/>
              </a:ext>
            </a:extLst>
          </p:cNvPr>
          <p:cNvSpPr/>
          <p:nvPr/>
        </p:nvSpPr>
        <p:spPr>
          <a:xfrm>
            <a:off x="9063516" y="4658949"/>
            <a:ext cx="216000" cy="216000"/>
          </a:xfrm>
          <a:prstGeom prst="ellipse">
            <a:avLst/>
          </a:prstGeom>
          <a:solidFill>
            <a:srgbClr val="E2F0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25" name="더하기 기호 124">
            <a:extLst>
              <a:ext uri="{FF2B5EF4-FFF2-40B4-BE49-F238E27FC236}">
                <a16:creationId xmlns:a16="http://schemas.microsoft.com/office/drawing/2014/main" id="{54E8F5A3-6D6B-4B14-BD2A-79C1486CADFC}"/>
              </a:ext>
            </a:extLst>
          </p:cNvPr>
          <p:cNvSpPr/>
          <p:nvPr/>
        </p:nvSpPr>
        <p:spPr>
          <a:xfrm>
            <a:off x="9081516" y="4681741"/>
            <a:ext cx="180000" cy="180000"/>
          </a:xfrm>
          <a:prstGeom prst="mathPlus">
            <a:avLst>
              <a:gd name="adj1" fmla="val 815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780D2A0-11C4-4A2F-ACCE-B24F344C5939}"/>
              </a:ext>
            </a:extLst>
          </p:cNvPr>
          <p:cNvSpPr txBox="1"/>
          <p:nvPr/>
        </p:nvSpPr>
        <p:spPr>
          <a:xfrm>
            <a:off x="10433696" y="6064327"/>
            <a:ext cx="14980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Roboto" panose="02000000000000000000" pitchFamily="2" charset="0"/>
                <a:ea typeface="Roboto" panose="02000000000000000000" pitchFamily="2" charset="0"/>
              </a:rPr>
              <a:t>Element-wise Difference</a:t>
            </a:r>
            <a:endParaRPr lang="ko-KR" altLang="en-US" sz="900" dirty="0">
              <a:latin typeface="Roboto" panose="02000000000000000000" pitchFamily="2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13CBCC6-40AC-4A2C-B24D-4C19E02EEC3E}"/>
              </a:ext>
            </a:extLst>
          </p:cNvPr>
          <p:cNvSpPr txBox="1"/>
          <p:nvPr/>
        </p:nvSpPr>
        <p:spPr>
          <a:xfrm>
            <a:off x="10436413" y="5673995"/>
            <a:ext cx="9580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Roboto" panose="02000000000000000000" pitchFamily="2" charset="0"/>
                <a:ea typeface="Roboto" panose="02000000000000000000" pitchFamily="2" charset="0"/>
              </a:rPr>
              <a:t>Concatenation</a:t>
            </a:r>
            <a:endParaRPr lang="ko-KR" altLang="en-US" sz="900" dirty="0">
              <a:latin typeface="Roboto" panose="02000000000000000000" pitchFamily="2" charset="0"/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F5694587-319B-4962-B168-4A016651B62E}"/>
              </a:ext>
            </a:extLst>
          </p:cNvPr>
          <p:cNvGrpSpPr/>
          <p:nvPr/>
        </p:nvGrpSpPr>
        <p:grpSpPr>
          <a:xfrm>
            <a:off x="6204810" y="5600639"/>
            <a:ext cx="108000" cy="108000"/>
            <a:chOff x="9845623" y="5892475"/>
            <a:chExt cx="216000" cy="216000"/>
          </a:xfrm>
        </p:grpSpPr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A5190302-3384-4174-88A6-90BAAB652438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31" name="직선 연결선 130">
              <a:extLst>
                <a:ext uri="{FF2B5EF4-FFF2-40B4-BE49-F238E27FC236}">
                  <a16:creationId xmlns:a16="http://schemas.microsoft.com/office/drawing/2014/main" id="{D2437DA5-1577-4297-B500-735AA3ED3738}"/>
                </a:ext>
              </a:extLst>
            </p:cNvPr>
            <p:cNvCxnSpPr>
              <a:cxnSpLocks/>
            </p:cNvCxnSpPr>
            <p:nvPr/>
          </p:nvCxnSpPr>
          <p:spPr>
            <a:xfrm>
              <a:off x="9855487" y="599992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F649C320-EDF2-488B-95B6-E600E64299E0}"/>
              </a:ext>
            </a:extLst>
          </p:cNvPr>
          <p:cNvGrpSpPr/>
          <p:nvPr/>
        </p:nvGrpSpPr>
        <p:grpSpPr>
          <a:xfrm>
            <a:off x="6692523" y="5600639"/>
            <a:ext cx="108000" cy="108000"/>
            <a:chOff x="9845623" y="5892475"/>
            <a:chExt cx="216000" cy="216000"/>
          </a:xfrm>
        </p:grpSpPr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69EF7E50-BC1B-4C3D-A3AC-3FAE23CFB90C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38" name="직선 연결선 137">
              <a:extLst>
                <a:ext uri="{FF2B5EF4-FFF2-40B4-BE49-F238E27FC236}">
                  <a16:creationId xmlns:a16="http://schemas.microsoft.com/office/drawing/2014/main" id="{4D46FF3D-1124-482F-A182-475677AC6673}"/>
                </a:ext>
              </a:extLst>
            </p:cNvPr>
            <p:cNvCxnSpPr>
              <a:cxnSpLocks/>
            </p:cNvCxnSpPr>
            <p:nvPr/>
          </p:nvCxnSpPr>
          <p:spPr>
            <a:xfrm>
              <a:off x="9855487" y="599992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2E3426AC-4FB8-4021-AAE0-BE2E1ED6A704}"/>
              </a:ext>
            </a:extLst>
          </p:cNvPr>
          <p:cNvGrpSpPr/>
          <p:nvPr/>
        </p:nvGrpSpPr>
        <p:grpSpPr>
          <a:xfrm>
            <a:off x="7175436" y="5600639"/>
            <a:ext cx="108000" cy="108000"/>
            <a:chOff x="9845623" y="5892475"/>
            <a:chExt cx="216000" cy="216000"/>
          </a:xfrm>
        </p:grpSpPr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4441FAF1-A86E-40D3-891D-763E696E4F02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41" name="직선 연결선 140">
              <a:extLst>
                <a:ext uri="{FF2B5EF4-FFF2-40B4-BE49-F238E27FC236}">
                  <a16:creationId xmlns:a16="http://schemas.microsoft.com/office/drawing/2014/main" id="{0CE0DA31-8241-4A4A-B914-82AAE3AFB16E}"/>
                </a:ext>
              </a:extLst>
            </p:cNvPr>
            <p:cNvCxnSpPr>
              <a:cxnSpLocks/>
            </p:cNvCxnSpPr>
            <p:nvPr/>
          </p:nvCxnSpPr>
          <p:spPr>
            <a:xfrm>
              <a:off x="9855487" y="599992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그룹 141">
            <a:extLst>
              <a:ext uri="{FF2B5EF4-FFF2-40B4-BE49-F238E27FC236}">
                <a16:creationId xmlns:a16="http://schemas.microsoft.com/office/drawing/2014/main" id="{B57942FD-A119-4B35-BA0A-51C733693E1C}"/>
              </a:ext>
            </a:extLst>
          </p:cNvPr>
          <p:cNvGrpSpPr/>
          <p:nvPr/>
        </p:nvGrpSpPr>
        <p:grpSpPr>
          <a:xfrm>
            <a:off x="8349280" y="5600639"/>
            <a:ext cx="108000" cy="108000"/>
            <a:chOff x="9845623" y="5892475"/>
            <a:chExt cx="216000" cy="216000"/>
          </a:xfrm>
        </p:grpSpPr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89F50DAC-B0FD-43D0-8864-9891E90D86B0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66569DE5-47EF-415F-8E20-C07B6F6DE6D4}"/>
                </a:ext>
              </a:extLst>
            </p:cNvPr>
            <p:cNvCxnSpPr>
              <a:cxnSpLocks/>
            </p:cNvCxnSpPr>
            <p:nvPr/>
          </p:nvCxnSpPr>
          <p:spPr>
            <a:xfrm>
              <a:off x="9855487" y="599992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A2BB77D4-703D-44B5-A77B-D9B385A0D666}"/>
              </a:ext>
            </a:extLst>
          </p:cNvPr>
          <p:cNvGrpSpPr/>
          <p:nvPr/>
        </p:nvGrpSpPr>
        <p:grpSpPr>
          <a:xfrm>
            <a:off x="10355307" y="6107258"/>
            <a:ext cx="144000" cy="144000"/>
            <a:chOff x="9845623" y="5892475"/>
            <a:chExt cx="216000" cy="216000"/>
          </a:xfrm>
        </p:grpSpPr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24A1FE0C-1D58-4D57-B59C-97742EEAC2CA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500F57FF-32AF-4B51-88B8-68420977D67B}"/>
                </a:ext>
              </a:extLst>
            </p:cNvPr>
            <p:cNvCxnSpPr>
              <a:cxnSpLocks/>
            </p:cNvCxnSpPr>
            <p:nvPr/>
          </p:nvCxnSpPr>
          <p:spPr>
            <a:xfrm>
              <a:off x="9890623" y="6013912"/>
              <a:ext cx="135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0" name="그룹 149">
            <a:extLst>
              <a:ext uri="{FF2B5EF4-FFF2-40B4-BE49-F238E27FC236}">
                <a16:creationId xmlns:a16="http://schemas.microsoft.com/office/drawing/2014/main" id="{B87DD34E-A015-47B4-9600-FA307CBD2FD5}"/>
              </a:ext>
            </a:extLst>
          </p:cNvPr>
          <p:cNvGrpSpPr/>
          <p:nvPr/>
        </p:nvGrpSpPr>
        <p:grpSpPr>
          <a:xfrm>
            <a:off x="10343307" y="5708414"/>
            <a:ext cx="144000" cy="144000"/>
            <a:chOff x="9716209" y="5781716"/>
            <a:chExt cx="216000" cy="216000"/>
          </a:xfrm>
        </p:grpSpPr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3C3970C3-2FC4-400B-8351-A74C6BFF8B24}"/>
                </a:ext>
              </a:extLst>
            </p:cNvPr>
            <p:cNvSpPr/>
            <p:nvPr/>
          </p:nvSpPr>
          <p:spPr>
            <a:xfrm>
              <a:off x="9716209" y="5781716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sp>
          <p:nvSpPr>
            <p:cNvPr id="149" name="더하기 기호 148">
              <a:extLst>
                <a:ext uri="{FF2B5EF4-FFF2-40B4-BE49-F238E27FC236}">
                  <a16:creationId xmlns:a16="http://schemas.microsoft.com/office/drawing/2014/main" id="{A734EEB3-9BE7-4672-A7A6-90B97458F207}"/>
                </a:ext>
              </a:extLst>
            </p:cNvPr>
            <p:cNvSpPr/>
            <p:nvPr/>
          </p:nvSpPr>
          <p:spPr>
            <a:xfrm>
              <a:off x="9741354" y="5811653"/>
              <a:ext cx="180000" cy="180000"/>
            </a:xfrm>
            <a:prstGeom prst="mathPlus">
              <a:avLst>
                <a:gd name="adj1" fmla="val 8151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oboto" panose="02000000000000000000" pitchFamily="2" charset="0"/>
              </a:endParaRPr>
            </a:p>
          </p:txBody>
        </p:sp>
      </p:grp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8A4713A5-D510-489D-9C8F-9EB1714FF44F}"/>
              </a:ext>
            </a:extLst>
          </p:cNvPr>
          <p:cNvSpPr/>
          <p:nvPr/>
        </p:nvSpPr>
        <p:spPr>
          <a:xfrm>
            <a:off x="10216487" y="5600639"/>
            <a:ext cx="1715281" cy="7471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E12D1656-099E-4D76-A972-102A378AD0DE}"/>
              </a:ext>
            </a:extLst>
          </p:cNvPr>
          <p:cNvSpPr txBox="1"/>
          <p:nvPr/>
        </p:nvSpPr>
        <p:spPr>
          <a:xfrm>
            <a:off x="6481242" y="2161293"/>
            <a:ext cx="6078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Real</a:t>
            </a:r>
            <a:endParaRPr lang="ko-KR" altLang="en-US" sz="1600" b="1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C80F4C69-07EA-4C2E-9A40-0A5FBF553C05}"/>
              </a:ext>
            </a:extLst>
          </p:cNvPr>
          <p:cNvSpPr txBox="1"/>
          <p:nvPr/>
        </p:nvSpPr>
        <p:spPr>
          <a:xfrm>
            <a:off x="8625730" y="2359867"/>
            <a:ext cx="6923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Fake</a:t>
            </a:r>
            <a:endParaRPr lang="ko-KR" altLang="en-US" sz="1600" b="1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6097FC08-4904-4BB3-8177-9DFDC02D08D4}"/>
              </a:ext>
            </a:extLst>
          </p:cNvPr>
          <p:cNvSpPr txBox="1"/>
          <p:nvPr/>
        </p:nvSpPr>
        <p:spPr>
          <a:xfrm>
            <a:off x="4207729" y="5523647"/>
            <a:ext cx="8183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Roboto" panose="02000000000000000000" pitchFamily="2" charset="0"/>
                <a:ea typeface="Roboto" panose="02000000000000000000" pitchFamily="2" charset="0"/>
              </a:rPr>
              <a:t>Fine-tune</a:t>
            </a:r>
            <a:endParaRPr lang="ko-KR" altLang="en-US" sz="1100" b="1" dirty="0">
              <a:latin typeface="Roboto" panose="02000000000000000000" pitchFamily="2" charset="0"/>
            </a:endParaRPr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9C90E7E0-0A7E-4645-87B2-BD7C606D4EA6}"/>
              </a:ext>
            </a:extLst>
          </p:cNvPr>
          <p:cNvSpPr/>
          <p:nvPr/>
        </p:nvSpPr>
        <p:spPr>
          <a:xfrm>
            <a:off x="9539000" y="4231119"/>
            <a:ext cx="289737" cy="10371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6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162" name="직선 연결선 161">
            <a:extLst>
              <a:ext uri="{FF2B5EF4-FFF2-40B4-BE49-F238E27FC236}">
                <a16:creationId xmlns:a16="http://schemas.microsoft.com/office/drawing/2014/main" id="{AA9C95E1-C6AC-4CD1-8741-B39EC1A9D672}"/>
              </a:ext>
            </a:extLst>
          </p:cNvPr>
          <p:cNvCxnSpPr>
            <a:cxnSpLocks/>
          </p:cNvCxnSpPr>
          <p:nvPr/>
        </p:nvCxnSpPr>
        <p:spPr>
          <a:xfrm flipV="1">
            <a:off x="7606079" y="1996209"/>
            <a:ext cx="1106301" cy="278371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8" name="사각형: 둥근 모서리 97">
            <a:extLst>
              <a:ext uri="{FF2B5EF4-FFF2-40B4-BE49-F238E27FC236}">
                <a16:creationId xmlns:a16="http://schemas.microsoft.com/office/drawing/2014/main" id="{DE20EE1E-1BE5-4E98-A0F1-00C16A383309}"/>
              </a:ext>
            </a:extLst>
          </p:cNvPr>
          <p:cNvSpPr/>
          <p:nvPr/>
        </p:nvSpPr>
        <p:spPr>
          <a:xfrm>
            <a:off x="10193499" y="4454561"/>
            <a:ext cx="1200947" cy="664379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63C18ED-201B-4E73-9F96-46C4A6F8BD14}"/>
              </a:ext>
            </a:extLst>
          </p:cNvPr>
          <p:cNvSpPr txBox="1"/>
          <p:nvPr/>
        </p:nvSpPr>
        <p:spPr>
          <a:xfrm>
            <a:off x="10228909" y="4621659"/>
            <a:ext cx="1172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Confidence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170" name="화살표: 오른쪽 169">
            <a:extLst>
              <a:ext uri="{FF2B5EF4-FFF2-40B4-BE49-F238E27FC236}">
                <a16:creationId xmlns:a16="http://schemas.microsoft.com/office/drawing/2014/main" id="{883B529C-270E-4585-8DA1-71C1EF2800EB}"/>
              </a:ext>
            </a:extLst>
          </p:cNvPr>
          <p:cNvSpPr/>
          <p:nvPr/>
        </p:nvSpPr>
        <p:spPr>
          <a:xfrm rot="1148775">
            <a:off x="4957917" y="1813268"/>
            <a:ext cx="537383" cy="359477"/>
          </a:xfrm>
          <a:prstGeom prst="rightArrow">
            <a:avLst/>
          </a:prstGeom>
          <a:solidFill>
            <a:srgbClr val="359384"/>
          </a:solidFill>
          <a:ln>
            <a:solidFill>
              <a:schemeClr val="accent6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71" name="화살표: 오른쪽 170">
            <a:extLst>
              <a:ext uri="{FF2B5EF4-FFF2-40B4-BE49-F238E27FC236}">
                <a16:creationId xmlns:a16="http://schemas.microsoft.com/office/drawing/2014/main" id="{6E328AB0-DEBD-46A6-A33F-89BC083F3810}"/>
              </a:ext>
            </a:extLst>
          </p:cNvPr>
          <p:cNvSpPr/>
          <p:nvPr/>
        </p:nvSpPr>
        <p:spPr>
          <a:xfrm rot="20451225" flipV="1">
            <a:off x="4998401" y="2493110"/>
            <a:ext cx="537383" cy="359477"/>
          </a:xfrm>
          <a:prstGeom prst="rightArrow">
            <a:avLst/>
          </a:prstGeom>
          <a:solidFill>
            <a:srgbClr val="359384"/>
          </a:solidFill>
          <a:ln>
            <a:solidFill>
              <a:schemeClr val="accent6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046C26F0-DC77-4D97-86E6-CA85451E2B73}"/>
              </a:ext>
            </a:extLst>
          </p:cNvPr>
          <p:cNvCxnSpPr>
            <a:cxnSpLocks/>
          </p:cNvCxnSpPr>
          <p:nvPr/>
        </p:nvCxnSpPr>
        <p:spPr>
          <a:xfrm flipV="1">
            <a:off x="7034774" y="1810013"/>
            <a:ext cx="152854" cy="251828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EE1E07A2-9C52-4684-90B2-32A4F25B9DA0}"/>
              </a:ext>
            </a:extLst>
          </p:cNvPr>
          <p:cNvSpPr txBox="1"/>
          <p:nvPr/>
        </p:nvSpPr>
        <p:spPr>
          <a:xfrm rot="5400000">
            <a:off x="8972371" y="4615278"/>
            <a:ext cx="1441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MLP Head</a:t>
            </a:r>
            <a:endParaRPr lang="ko-KR" altLang="en-US" sz="14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AD831FC1-EDD0-461D-9E80-96D793B12CD4}"/>
              </a:ext>
            </a:extLst>
          </p:cNvPr>
          <p:cNvCxnSpPr>
            <a:cxnSpLocks/>
          </p:cNvCxnSpPr>
          <p:nvPr/>
        </p:nvCxnSpPr>
        <p:spPr>
          <a:xfrm flipV="1">
            <a:off x="7280356" y="1452028"/>
            <a:ext cx="240252" cy="415781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C1165CB2-A9F1-4C6A-A9C1-3ADD44F3E707}"/>
              </a:ext>
            </a:extLst>
          </p:cNvPr>
          <p:cNvSpPr txBox="1"/>
          <p:nvPr/>
        </p:nvSpPr>
        <p:spPr>
          <a:xfrm>
            <a:off x="3409339" y="966528"/>
            <a:ext cx="1504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Roboto" panose="02000000000000000000" pitchFamily="2" charset="0"/>
                <a:ea typeface="Roboto" panose="02000000000000000000" pitchFamily="2" charset="0"/>
              </a:rPr>
              <a:t>Audio Encoder</a:t>
            </a:r>
            <a:endParaRPr lang="ko-KR" altLang="en-US" sz="1400" b="1" dirty="0">
              <a:latin typeface="Roboto" panose="02000000000000000000" pitchFamily="2" charset="0"/>
            </a:endParaRPr>
          </a:p>
        </p:txBody>
      </p:sp>
      <p:sp>
        <p:nvSpPr>
          <p:cNvPr id="155" name="Google Shape;1245;p73">
            <a:extLst>
              <a:ext uri="{FF2B5EF4-FFF2-40B4-BE49-F238E27FC236}">
                <a16:creationId xmlns:a16="http://schemas.microsoft.com/office/drawing/2014/main" id="{D04F23B3-043D-4EE7-96D5-8471245C001F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5DE6A7-60E4-4E50-8A82-436F790552F0}"/>
              </a:ext>
            </a:extLst>
          </p:cNvPr>
          <p:cNvSpPr txBox="1"/>
          <p:nvPr/>
        </p:nvSpPr>
        <p:spPr>
          <a:xfrm rot="20792503">
            <a:off x="7575435" y="1968518"/>
            <a:ext cx="4908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</a:t>
            </a:r>
            <a:endParaRPr lang="ko-KR" altLang="en-US" sz="1050" dirty="0">
              <a:solidFill>
                <a:schemeClr val="accent2">
                  <a:lumMod val="5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1C7E45C-A9B5-40EC-BC77-BFE1B89D03C1}"/>
              </a:ext>
            </a:extLst>
          </p:cNvPr>
          <p:cNvSpPr txBox="1"/>
          <p:nvPr/>
        </p:nvSpPr>
        <p:spPr>
          <a:xfrm rot="20792503">
            <a:off x="8214949" y="1795445"/>
            <a:ext cx="62429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Normal</a:t>
            </a:r>
            <a:endParaRPr lang="ko-KR" altLang="en-US" sz="1050" dirty="0">
              <a:solidFill>
                <a:schemeClr val="accent2">
                  <a:lumMod val="5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CDDB1B-23B2-40AD-BE7A-B0FB7C0D2F20}"/>
              </a:ext>
            </a:extLst>
          </p:cNvPr>
          <p:cNvSpPr txBox="1"/>
          <p:nvPr/>
        </p:nvSpPr>
        <p:spPr>
          <a:xfrm>
            <a:off x="226660" y="886100"/>
            <a:ext cx="1052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Original RVFA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C5CDB25E-DB49-4371-8796-730AA920297B}"/>
              </a:ext>
            </a:extLst>
          </p:cNvPr>
          <p:cNvSpPr txBox="1"/>
          <p:nvPr/>
        </p:nvSpPr>
        <p:spPr>
          <a:xfrm>
            <a:off x="2514307" y="1099649"/>
            <a:ext cx="9979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Hard Case RVFA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158" name="Google Shape;1235;p72">
            <a:extLst>
              <a:ext uri="{FF2B5EF4-FFF2-40B4-BE49-F238E27FC236}">
                <a16:creationId xmlns:a16="http://schemas.microsoft.com/office/drawing/2014/main" id="{F87E6BDF-E333-43F9-89C9-1B9D13AE08D9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sz="3600" b="1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Dataset &amp; </a:t>
            </a:r>
            <a:r>
              <a:rPr lang="en-US" sz="3600" b="1" i="0" u="sng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Framework Overall</a:t>
            </a:r>
          </a:p>
        </p:txBody>
      </p:sp>
    </p:spTree>
    <p:extLst>
      <p:ext uri="{BB962C8B-B14F-4D97-AF65-F5344CB8AC3E}">
        <p14:creationId xmlns:p14="http://schemas.microsoft.com/office/powerpoint/2010/main" val="2881190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61;p81">
            <a:extLst>
              <a:ext uri="{FF2B5EF4-FFF2-40B4-BE49-F238E27FC236}">
                <a16:creationId xmlns:a16="http://schemas.microsoft.com/office/drawing/2014/main" id="{4DFE377F-7EF2-426D-BC3F-F3F05FF0E79B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altLang="ko-KR" sz="3600" b="1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Experiments: Audio-Only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2AB3969-9F44-4F9B-859A-96C7B727A0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035416"/>
              </p:ext>
            </p:extLst>
          </p:nvPr>
        </p:nvGraphicFramePr>
        <p:xfrm>
          <a:off x="7551731" y="4415856"/>
          <a:ext cx="4132474" cy="1920240"/>
        </p:xfrm>
        <a:graphic>
          <a:graphicData uri="http://schemas.openxmlformats.org/drawingml/2006/table">
            <a:tbl>
              <a:tblPr firstRow="1" bandRow="1"/>
              <a:tblGrid>
                <a:gridCol w="1288621">
                  <a:extLst>
                    <a:ext uri="{9D8B030D-6E8A-4147-A177-3AD203B41FA5}">
                      <a16:colId xmlns:a16="http://schemas.microsoft.com/office/drawing/2014/main" val="3077119031"/>
                    </a:ext>
                  </a:extLst>
                </a:gridCol>
                <a:gridCol w="1246725">
                  <a:extLst>
                    <a:ext uri="{9D8B030D-6E8A-4147-A177-3AD203B41FA5}">
                      <a16:colId xmlns:a16="http://schemas.microsoft.com/office/drawing/2014/main" val="4205811848"/>
                    </a:ext>
                  </a:extLst>
                </a:gridCol>
                <a:gridCol w="823959">
                  <a:extLst>
                    <a:ext uri="{9D8B030D-6E8A-4147-A177-3AD203B41FA5}">
                      <a16:colId xmlns:a16="http://schemas.microsoft.com/office/drawing/2014/main" val="4085090100"/>
                    </a:ext>
                  </a:extLst>
                </a:gridCol>
                <a:gridCol w="773169">
                  <a:extLst>
                    <a:ext uri="{9D8B030D-6E8A-4147-A177-3AD203B41FA5}">
                      <a16:colId xmlns:a16="http://schemas.microsoft.com/office/drawing/2014/main" val="302996870"/>
                    </a:ext>
                  </a:extLst>
                </a:gridCol>
              </a:tblGrid>
              <a:tr h="26520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Category Splits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Score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2701850"/>
                  </a:ext>
                </a:extLst>
              </a:tr>
              <a:tr h="2652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Train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Test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AUC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AP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661654"/>
                  </a:ext>
                </a:extLst>
              </a:tr>
              <a:tr h="2652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RVFA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RVFA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96.70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97.35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703303"/>
                  </a:ext>
                </a:extLst>
              </a:tr>
              <a:tr h="2652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RVFA-VC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RVFA-VC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98.21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98.51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5383183"/>
                  </a:ext>
                </a:extLst>
              </a:tr>
              <a:tr h="2652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RVFA+RVFA-VC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RVFA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94.77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95.51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8700258"/>
                  </a:ext>
                </a:extLst>
              </a:tr>
              <a:tr h="2652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RVFA+RVFA-VC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RVFA-VC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96.38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96.84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7081320"/>
                  </a:ext>
                </a:extLst>
              </a:tr>
              <a:tr h="2652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RVFA+RVFA-VC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RVFA+RVFA-VC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94.72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95.37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943152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D5C25D0-F521-43BC-BC8B-BEAF2CD71E00}"/>
              </a:ext>
            </a:extLst>
          </p:cNvPr>
          <p:cNvSpPr txBox="1"/>
          <p:nvPr/>
        </p:nvSpPr>
        <p:spPr>
          <a:xfrm>
            <a:off x="940151" y="4405878"/>
            <a:ext cx="58208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Setup: Trained with </a:t>
            </a:r>
            <a:r>
              <a:rPr lang="en-US" altLang="ko-KR" sz="1400" b="1" dirty="0"/>
              <a:t>RVFA-VC</a:t>
            </a:r>
            <a:r>
              <a:rPr lang="en-US" altLang="ko-KR" sz="1400" dirty="0"/>
              <a:t> → Tested on </a:t>
            </a:r>
            <a:r>
              <a:rPr lang="en-US" altLang="ko-KR" sz="1400" b="1" dirty="0"/>
              <a:t>both RVFA, RVFA-VC</a:t>
            </a:r>
            <a:endParaRPr lang="ko-KR" alt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42B15B-5C24-4EFA-B02D-0F091C2D8DC0}"/>
              </a:ext>
            </a:extLst>
          </p:cNvPr>
          <p:cNvSpPr txBox="1"/>
          <p:nvPr/>
        </p:nvSpPr>
        <p:spPr>
          <a:xfrm>
            <a:off x="7218754" y="4052991"/>
            <a:ext cx="4671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Focused evaluation on the discriminative capability of the Audio-only branch</a:t>
            </a:r>
            <a:endParaRPr lang="ko-KR" altLang="en-US" sz="1000" dirty="0"/>
          </a:p>
        </p:txBody>
      </p:sp>
      <p:graphicFrame>
        <p:nvGraphicFramePr>
          <p:cNvPr id="9" name="표 111">
            <a:extLst>
              <a:ext uri="{FF2B5EF4-FFF2-40B4-BE49-F238E27FC236}">
                <a16:creationId xmlns:a16="http://schemas.microsoft.com/office/drawing/2014/main" id="{414AC828-6BA6-4986-9BDA-20035180BD49}"/>
              </a:ext>
            </a:extLst>
          </p:cNvPr>
          <p:cNvGraphicFramePr>
            <a:graphicFrameLocks noGrp="1"/>
          </p:cNvGraphicFramePr>
          <p:nvPr/>
        </p:nvGraphicFramePr>
        <p:xfrm>
          <a:off x="797506" y="4754727"/>
          <a:ext cx="5963481" cy="1212873"/>
        </p:xfrm>
        <a:graphic>
          <a:graphicData uri="http://schemas.openxmlformats.org/drawingml/2006/table">
            <a:tbl>
              <a:tblPr firstRow="1" bandRow="1"/>
              <a:tblGrid>
                <a:gridCol w="1987827">
                  <a:extLst>
                    <a:ext uri="{9D8B030D-6E8A-4147-A177-3AD203B41FA5}">
                      <a16:colId xmlns:a16="http://schemas.microsoft.com/office/drawing/2014/main" val="1970450295"/>
                    </a:ext>
                  </a:extLst>
                </a:gridCol>
                <a:gridCol w="1987827">
                  <a:extLst>
                    <a:ext uri="{9D8B030D-6E8A-4147-A177-3AD203B41FA5}">
                      <a16:colId xmlns:a16="http://schemas.microsoft.com/office/drawing/2014/main" val="1817319104"/>
                    </a:ext>
                  </a:extLst>
                </a:gridCol>
                <a:gridCol w="1987827">
                  <a:extLst>
                    <a:ext uri="{9D8B030D-6E8A-4147-A177-3AD203B41FA5}">
                      <a16:colId xmlns:a16="http://schemas.microsoft.com/office/drawing/2014/main" val="1925459054"/>
                    </a:ext>
                  </a:extLst>
                </a:gridCol>
              </a:tblGrid>
              <a:tr h="404291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Baseline (AVFF)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Ours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267879"/>
                  </a:ext>
                </a:extLst>
              </a:tr>
              <a:tr h="4042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Modality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Audio + Visual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Audio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7160998"/>
                  </a:ext>
                </a:extLst>
              </a:tr>
              <a:tr h="4042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Performance (AP)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87.56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85.32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773093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3FBAACB-FE77-4276-BBDA-DDC4F95D5210}"/>
              </a:ext>
            </a:extLst>
          </p:cNvPr>
          <p:cNvSpPr txBox="1"/>
          <p:nvPr/>
        </p:nvSpPr>
        <p:spPr>
          <a:xfrm>
            <a:off x="486940" y="6008672"/>
            <a:ext cx="6584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Reasonable performance despite relying on a single modality</a:t>
            </a:r>
            <a:endParaRPr lang="ko-KR" altLang="en-US" dirty="0"/>
          </a:p>
        </p:txBody>
      </p:sp>
      <p:sp>
        <p:nvSpPr>
          <p:cNvPr id="57" name="Google Shape;1245;p73">
            <a:extLst>
              <a:ext uri="{FF2B5EF4-FFF2-40B4-BE49-F238E27FC236}">
                <a16:creationId xmlns:a16="http://schemas.microsoft.com/office/drawing/2014/main" id="{CB35A72E-1F3B-4A33-BAC3-393E530B522E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0B70E7E8-8B7E-49F7-B89B-E533ACE29395}"/>
              </a:ext>
            </a:extLst>
          </p:cNvPr>
          <p:cNvSpPr/>
          <p:nvPr/>
        </p:nvSpPr>
        <p:spPr>
          <a:xfrm>
            <a:off x="102410" y="885981"/>
            <a:ext cx="11958601" cy="2774308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59" name="화살표: 오각형 58">
            <a:extLst>
              <a:ext uri="{FF2B5EF4-FFF2-40B4-BE49-F238E27FC236}">
                <a16:creationId xmlns:a16="http://schemas.microsoft.com/office/drawing/2014/main" id="{B94FAE26-4520-460F-8712-CF7917F5E9F6}"/>
              </a:ext>
            </a:extLst>
          </p:cNvPr>
          <p:cNvSpPr/>
          <p:nvPr/>
        </p:nvSpPr>
        <p:spPr>
          <a:xfrm rot="16200000">
            <a:off x="3461853" y="164422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60" name="Google Shape;1364;p81">
            <a:extLst>
              <a:ext uri="{FF2B5EF4-FFF2-40B4-BE49-F238E27FC236}">
                <a16:creationId xmlns:a16="http://schemas.microsoft.com/office/drawing/2014/main" id="{FCF5638C-395E-4404-A90A-60272B1D90AD}"/>
              </a:ext>
            </a:extLst>
          </p:cNvPr>
          <p:cNvCxnSpPr>
            <a:cxnSpLocks/>
          </p:cNvCxnSpPr>
          <p:nvPr/>
        </p:nvCxnSpPr>
        <p:spPr>
          <a:xfrm>
            <a:off x="9224682" y="2224246"/>
            <a:ext cx="1257382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</p:cxnSp>
      <p:pic>
        <p:nvPicPr>
          <p:cNvPr id="61" name="Google Shape;1363;p81">
            <a:extLst>
              <a:ext uri="{FF2B5EF4-FFF2-40B4-BE49-F238E27FC236}">
                <a16:creationId xmlns:a16="http://schemas.microsoft.com/office/drawing/2014/main" id="{9EA63013-19F5-4AB6-A052-8B5A066A1D0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3476" y="1106002"/>
            <a:ext cx="1767045" cy="886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1363;p81">
            <a:extLst>
              <a:ext uri="{FF2B5EF4-FFF2-40B4-BE49-F238E27FC236}">
                <a16:creationId xmlns:a16="http://schemas.microsoft.com/office/drawing/2014/main" id="{3E389A65-E2EA-439B-B82F-3A58DB3435A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0462" y="1212758"/>
            <a:ext cx="1767045" cy="886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1363;p81">
            <a:extLst>
              <a:ext uri="{FF2B5EF4-FFF2-40B4-BE49-F238E27FC236}">
                <a16:creationId xmlns:a16="http://schemas.microsoft.com/office/drawing/2014/main" id="{323201CE-B215-49D8-B21D-4CC6D9CD0CB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7448" y="1319514"/>
            <a:ext cx="1767045" cy="8867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1364;p81">
            <a:extLst>
              <a:ext uri="{FF2B5EF4-FFF2-40B4-BE49-F238E27FC236}">
                <a16:creationId xmlns:a16="http://schemas.microsoft.com/office/drawing/2014/main" id="{88F09E93-6E74-49BC-BD2F-B78BD34C4AB4}"/>
              </a:ext>
            </a:extLst>
          </p:cNvPr>
          <p:cNvCxnSpPr>
            <a:cxnSpLocks/>
          </p:cNvCxnSpPr>
          <p:nvPr/>
        </p:nvCxnSpPr>
        <p:spPr>
          <a:xfrm>
            <a:off x="2784493" y="1756599"/>
            <a:ext cx="382040" cy="0"/>
          </a:xfrm>
          <a:prstGeom prst="straightConnector1">
            <a:avLst/>
          </a:prstGeom>
          <a:ln>
            <a:solidFill>
              <a:schemeClr val="tx1"/>
            </a:solidFill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5" name="Google Shape;1363;p81">
            <a:extLst>
              <a:ext uri="{FF2B5EF4-FFF2-40B4-BE49-F238E27FC236}">
                <a16:creationId xmlns:a16="http://schemas.microsoft.com/office/drawing/2014/main" id="{9945D152-9F3B-4A44-8DB1-1542CA94BB0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7448" y="2250929"/>
            <a:ext cx="1767045" cy="8867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" name="Google Shape;1364;p81">
            <a:extLst>
              <a:ext uri="{FF2B5EF4-FFF2-40B4-BE49-F238E27FC236}">
                <a16:creationId xmlns:a16="http://schemas.microsoft.com/office/drawing/2014/main" id="{6AD03768-EA5C-447C-B8B3-B7D779DC8C1E}"/>
              </a:ext>
            </a:extLst>
          </p:cNvPr>
          <p:cNvCxnSpPr>
            <a:cxnSpLocks/>
          </p:cNvCxnSpPr>
          <p:nvPr/>
        </p:nvCxnSpPr>
        <p:spPr>
          <a:xfrm>
            <a:off x="2784493" y="2701607"/>
            <a:ext cx="382040" cy="0"/>
          </a:xfrm>
          <a:prstGeom prst="straightConnector1">
            <a:avLst/>
          </a:prstGeom>
          <a:ln>
            <a:solidFill>
              <a:schemeClr val="tx1"/>
            </a:solidFill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FE4B5708-55FA-4488-8AFF-3CADA3814886}"/>
              </a:ext>
            </a:extLst>
          </p:cNvPr>
          <p:cNvSpPr txBox="1"/>
          <p:nvPr/>
        </p:nvSpPr>
        <p:spPr>
          <a:xfrm>
            <a:off x="178631" y="2545248"/>
            <a:ext cx="6587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Real</a:t>
            </a:r>
            <a:endParaRPr lang="ko-KR" altLang="en-US" sz="1400" dirty="0"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7454EEC-215C-41C1-ADE7-F8D1B2C5AF43}"/>
              </a:ext>
            </a:extLst>
          </p:cNvPr>
          <p:cNvSpPr txBox="1"/>
          <p:nvPr/>
        </p:nvSpPr>
        <p:spPr>
          <a:xfrm>
            <a:off x="102410" y="1502236"/>
            <a:ext cx="6587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Fakes</a:t>
            </a:r>
            <a:endParaRPr lang="ko-KR" altLang="en-US" sz="1400" dirty="0"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69" name="Google Shape;1364;p81">
            <a:extLst>
              <a:ext uri="{FF2B5EF4-FFF2-40B4-BE49-F238E27FC236}">
                <a16:creationId xmlns:a16="http://schemas.microsoft.com/office/drawing/2014/main" id="{33FD1F29-D38E-4A88-BB09-1505A5BFE908}"/>
              </a:ext>
            </a:extLst>
          </p:cNvPr>
          <p:cNvCxnSpPr>
            <a:cxnSpLocks/>
          </p:cNvCxnSpPr>
          <p:nvPr/>
        </p:nvCxnSpPr>
        <p:spPr>
          <a:xfrm>
            <a:off x="10650098" y="2232929"/>
            <a:ext cx="649630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997C6504-4102-4F7F-AF1D-D7AA3966365D}"/>
              </a:ext>
            </a:extLst>
          </p:cNvPr>
          <p:cNvSpPr txBox="1"/>
          <p:nvPr/>
        </p:nvSpPr>
        <p:spPr>
          <a:xfrm>
            <a:off x="11299728" y="1780956"/>
            <a:ext cx="665573" cy="772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200" b="1" dirty="0">
                <a:latin typeface="Roboto" panose="02000000000000000000" pitchFamily="2" charset="0"/>
                <a:ea typeface="Roboto" panose="02000000000000000000" pitchFamily="2" charset="0"/>
              </a:rPr>
              <a:t>Real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latin typeface="Roboto" panose="02000000000000000000" pitchFamily="2" charset="0"/>
                <a:ea typeface="Roboto" panose="02000000000000000000" pitchFamily="2" charset="0"/>
              </a:rPr>
              <a:t>Fake</a:t>
            </a:r>
            <a:endParaRPr lang="ko-KR" altLang="en-US" sz="1200" b="1" dirty="0">
              <a:latin typeface="Roboto" panose="02000000000000000000" pitchFamily="2" charset="0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183E4B57-EEE4-41F7-9DBF-E307524B7282}"/>
              </a:ext>
            </a:extLst>
          </p:cNvPr>
          <p:cNvSpPr/>
          <p:nvPr/>
        </p:nvSpPr>
        <p:spPr>
          <a:xfrm>
            <a:off x="6063206" y="1955701"/>
            <a:ext cx="1829384" cy="888852"/>
          </a:xfrm>
          <a:prstGeom prst="ellipse">
            <a:avLst/>
          </a:prstGeom>
          <a:noFill/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70F1E15A-034C-41BA-ABDB-BF551128F03C}"/>
              </a:ext>
            </a:extLst>
          </p:cNvPr>
          <p:cNvSpPr/>
          <p:nvPr/>
        </p:nvSpPr>
        <p:spPr>
          <a:xfrm>
            <a:off x="3240552" y="979669"/>
            <a:ext cx="7005716" cy="2570354"/>
          </a:xfrm>
          <a:prstGeom prst="roundRect">
            <a:avLst/>
          </a:prstGeom>
          <a:solidFill>
            <a:srgbClr val="D8F1F4"/>
          </a:solidFill>
          <a:ln w="3175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67676977-DE8C-4D13-A5B9-10BE776ABFD4}"/>
              </a:ext>
            </a:extLst>
          </p:cNvPr>
          <p:cNvSpPr/>
          <p:nvPr/>
        </p:nvSpPr>
        <p:spPr>
          <a:xfrm>
            <a:off x="5300106" y="1127252"/>
            <a:ext cx="4414151" cy="2157993"/>
          </a:xfrm>
          <a:prstGeom prst="ellipse">
            <a:avLst/>
          </a:prstGeom>
          <a:noFill/>
          <a:ln w="6350">
            <a:solidFill>
              <a:schemeClr val="tx1"/>
            </a:solidFill>
            <a:prstDash val="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2B2D210F-397A-472F-9C8E-319E1C5E0DD5}"/>
              </a:ext>
            </a:extLst>
          </p:cNvPr>
          <p:cNvSpPr/>
          <p:nvPr/>
        </p:nvSpPr>
        <p:spPr>
          <a:xfrm>
            <a:off x="5789628" y="1743508"/>
            <a:ext cx="2439959" cy="1188017"/>
          </a:xfrm>
          <a:prstGeom prst="ellipse">
            <a:avLst/>
          </a:prstGeom>
          <a:noFill/>
          <a:ln w="6350">
            <a:solidFill>
              <a:schemeClr val="tx1"/>
            </a:solidFill>
            <a:prstDash val="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C365965B-8294-482B-8089-28A090C108E1}"/>
              </a:ext>
            </a:extLst>
          </p:cNvPr>
          <p:cNvSpPr/>
          <p:nvPr/>
        </p:nvSpPr>
        <p:spPr>
          <a:xfrm>
            <a:off x="10369482" y="1664497"/>
            <a:ext cx="289737" cy="1037111"/>
          </a:xfrm>
          <a:prstGeom prst="roundRect">
            <a:avLst/>
          </a:prstGeom>
          <a:solidFill>
            <a:srgbClr val="326773"/>
          </a:solidFill>
          <a:ln w="3175">
            <a:solidFill>
              <a:schemeClr val="accent6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6" name="화살표: 오각형 75">
            <a:extLst>
              <a:ext uri="{FF2B5EF4-FFF2-40B4-BE49-F238E27FC236}">
                <a16:creationId xmlns:a16="http://schemas.microsoft.com/office/drawing/2014/main" id="{01736FA2-BDE8-4000-984A-C4293D80011C}"/>
              </a:ext>
            </a:extLst>
          </p:cNvPr>
          <p:cNvSpPr/>
          <p:nvPr/>
        </p:nvSpPr>
        <p:spPr>
          <a:xfrm rot="16200000">
            <a:off x="3918648" y="164422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7" name="화살표: 오각형 76">
            <a:extLst>
              <a:ext uri="{FF2B5EF4-FFF2-40B4-BE49-F238E27FC236}">
                <a16:creationId xmlns:a16="http://schemas.microsoft.com/office/drawing/2014/main" id="{D0699C32-3058-43D2-B6A0-EAA18094596D}"/>
              </a:ext>
            </a:extLst>
          </p:cNvPr>
          <p:cNvSpPr/>
          <p:nvPr/>
        </p:nvSpPr>
        <p:spPr>
          <a:xfrm rot="16200000">
            <a:off x="3965085" y="1685418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8" name="화살표: 오각형 77">
            <a:extLst>
              <a:ext uri="{FF2B5EF4-FFF2-40B4-BE49-F238E27FC236}">
                <a16:creationId xmlns:a16="http://schemas.microsoft.com/office/drawing/2014/main" id="{5560BA38-159F-4C58-86C6-38795AF245CC}"/>
              </a:ext>
            </a:extLst>
          </p:cNvPr>
          <p:cNvSpPr/>
          <p:nvPr/>
        </p:nvSpPr>
        <p:spPr>
          <a:xfrm rot="16200000">
            <a:off x="4022312" y="1713151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9" name="화살표: 오각형 78">
            <a:extLst>
              <a:ext uri="{FF2B5EF4-FFF2-40B4-BE49-F238E27FC236}">
                <a16:creationId xmlns:a16="http://schemas.microsoft.com/office/drawing/2014/main" id="{24FA177F-09FD-4A7E-946F-B6A70A1A0439}"/>
              </a:ext>
            </a:extLst>
          </p:cNvPr>
          <p:cNvSpPr/>
          <p:nvPr/>
        </p:nvSpPr>
        <p:spPr>
          <a:xfrm rot="16200000">
            <a:off x="4375443" y="164422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0" name="화살표: 오각형 79">
            <a:extLst>
              <a:ext uri="{FF2B5EF4-FFF2-40B4-BE49-F238E27FC236}">
                <a16:creationId xmlns:a16="http://schemas.microsoft.com/office/drawing/2014/main" id="{C9BFD65D-6082-4F46-99F6-044AD9EBEAB4}"/>
              </a:ext>
            </a:extLst>
          </p:cNvPr>
          <p:cNvSpPr/>
          <p:nvPr/>
        </p:nvSpPr>
        <p:spPr>
          <a:xfrm rot="16200000">
            <a:off x="4421880" y="1685418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1" name="화살표: 오각형 80">
            <a:extLst>
              <a:ext uri="{FF2B5EF4-FFF2-40B4-BE49-F238E27FC236}">
                <a16:creationId xmlns:a16="http://schemas.microsoft.com/office/drawing/2014/main" id="{B42E444D-1785-471F-B3B8-BDE8A8F59B0E}"/>
              </a:ext>
            </a:extLst>
          </p:cNvPr>
          <p:cNvSpPr/>
          <p:nvPr/>
        </p:nvSpPr>
        <p:spPr>
          <a:xfrm rot="16200000">
            <a:off x="4479107" y="1713151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2" name="화살표: 오각형 81">
            <a:extLst>
              <a:ext uri="{FF2B5EF4-FFF2-40B4-BE49-F238E27FC236}">
                <a16:creationId xmlns:a16="http://schemas.microsoft.com/office/drawing/2014/main" id="{DC66DFFA-49DD-48DD-A657-615DBE560F09}"/>
              </a:ext>
            </a:extLst>
          </p:cNvPr>
          <p:cNvSpPr/>
          <p:nvPr/>
        </p:nvSpPr>
        <p:spPr>
          <a:xfrm rot="16200000">
            <a:off x="3510688" y="261977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3" name="화살표: 오각형 82">
            <a:extLst>
              <a:ext uri="{FF2B5EF4-FFF2-40B4-BE49-F238E27FC236}">
                <a16:creationId xmlns:a16="http://schemas.microsoft.com/office/drawing/2014/main" id="{81C0CF21-7F80-4057-A20E-246064996711}"/>
              </a:ext>
            </a:extLst>
          </p:cNvPr>
          <p:cNvSpPr/>
          <p:nvPr/>
        </p:nvSpPr>
        <p:spPr>
          <a:xfrm rot="16200000">
            <a:off x="3967483" y="261977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4" name="화살표: 오각형 83">
            <a:extLst>
              <a:ext uri="{FF2B5EF4-FFF2-40B4-BE49-F238E27FC236}">
                <a16:creationId xmlns:a16="http://schemas.microsoft.com/office/drawing/2014/main" id="{4516FE7F-E3D5-43F0-848F-A5056217614A}"/>
              </a:ext>
            </a:extLst>
          </p:cNvPr>
          <p:cNvSpPr/>
          <p:nvPr/>
        </p:nvSpPr>
        <p:spPr>
          <a:xfrm rot="16200000">
            <a:off x="4424278" y="261977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9818D252-907F-4EF3-A899-81581BF035FA}"/>
              </a:ext>
            </a:extLst>
          </p:cNvPr>
          <p:cNvSpPr/>
          <p:nvPr/>
        </p:nvSpPr>
        <p:spPr>
          <a:xfrm>
            <a:off x="6866967" y="2437081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CF440AE0-3C1E-48D7-95E2-D6BC0F93E900}"/>
              </a:ext>
            </a:extLst>
          </p:cNvPr>
          <p:cNvSpPr/>
          <p:nvPr/>
        </p:nvSpPr>
        <p:spPr>
          <a:xfrm>
            <a:off x="7871717" y="2099493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EF2B201C-D5C4-447E-B65D-1BD936D2A474}"/>
              </a:ext>
            </a:extLst>
          </p:cNvPr>
          <p:cNvSpPr/>
          <p:nvPr/>
        </p:nvSpPr>
        <p:spPr>
          <a:xfrm>
            <a:off x="9207701" y="2076633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BF053B66-AACB-4662-8C13-9AD2991390FC}"/>
              </a:ext>
            </a:extLst>
          </p:cNvPr>
          <p:cNvSpPr/>
          <p:nvPr/>
        </p:nvSpPr>
        <p:spPr>
          <a:xfrm>
            <a:off x="7305334" y="2575564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CDE4A6E-3053-4121-B2C6-10F5A034DDB1}"/>
              </a:ext>
            </a:extLst>
          </p:cNvPr>
          <p:cNvSpPr txBox="1"/>
          <p:nvPr/>
        </p:nvSpPr>
        <p:spPr>
          <a:xfrm rot="20784641">
            <a:off x="7493405" y="2134730"/>
            <a:ext cx="13454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Ordinal Ring Loss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B9F98CB-30E4-4039-BB30-81FC338F9E11}"/>
              </a:ext>
            </a:extLst>
          </p:cNvPr>
          <p:cNvSpPr txBox="1"/>
          <p:nvPr/>
        </p:nvSpPr>
        <p:spPr>
          <a:xfrm>
            <a:off x="6345703" y="1424544"/>
            <a:ext cx="10425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atin typeface="Roboto" panose="02000000000000000000" pitchFamily="2" charset="0"/>
                <a:ea typeface="Roboto" panose="02000000000000000000" pitchFamily="2" charset="0"/>
              </a:rPr>
              <a:t>Constrastive</a:t>
            </a:r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 Loss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A3C44CC-FFCF-4277-B105-F4E33E81AB9A}"/>
              </a:ext>
            </a:extLst>
          </p:cNvPr>
          <p:cNvSpPr txBox="1"/>
          <p:nvPr/>
        </p:nvSpPr>
        <p:spPr>
          <a:xfrm>
            <a:off x="10588146" y="2019578"/>
            <a:ext cx="7033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Roboto" panose="02000000000000000000" pitchFamily="2" charset="0"/>
                <a:ea typeface="Roboto" panose="02000000000000000000" pitchFamily="2" charset="0"/>
              </a:rPr>
              <a:t>BCE Loss</a:t>
            </a:r>
            <a:endParaRPr lang="ko-KR" altLang="en-US" sz="900" dirty="0">
              <a:latin typeface="Roboto" panose="02000000000000000000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9748E72E-B920-4D8F-9CE6-2333A2349C8B}"/>
              </a:ext>
            </a:extLst>
          </p:cNvPr>
          <p:cNvSpPr txBox="1"/>
          <p:nvPr/>
        </p:nvSpPr>
        <p:spPr>
          <a:xfrm>
            <a:off x="5520417" y="857436"/>
            <a:ext cx="2561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Audio Rep. Learning (Pretrain)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F4F336A-1794-414F-8EBC-929605347A10}"/>
              </a:ext>
            </a:extLst>
          </p:cNvPr>
          <p:cNvSpPr txBox="1"/>
          <p:nvPr/>
        </p:nvSpPr>
        <p:spPr>
          <a:xfrm rot="5400000">
            <a:off x="9801802" y="2048654"/>
            <a:ext cx="1441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MLP Head</a:t>
            </a:r>
            <a:endParaRPr lang="ko-KR" altLang="en-US" sz="14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0119A82F-A155-464D-B4B5-FDB4AFE01809}"/>
              </a:ext>
            </a:extLst>
          </p:cNvPr>
          <p:cNvSpPr/>
          <p:nvPr/>
        </p:nvSpPr>
        <p:spPr>
          <a:xfrm>
            <a:off x="6004450" y="1922420"/>
            <a:ext cx="1829384" cy="888852"/>
          </a:xfrm>
          <a:prstGeom prst="ellipse">
            <a:avLst/>
          </a:prstGeom>
          <a:noFill/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00" name="화살표: 오각형 99">
            <a:extLst>
              <a:ext uri="{FF2B5EF4-FFF2-40B4-BE49-F238E27FC236}">
                <a16:creationId xmlns:a16="http://schemas.microsoft.com/office/drawing/2014/main" id="{54AA9267-4768-4F28-ADBE-1BAC42C437B8}"/>
              </a:ext>
            </a:extLst>
          </p:cNvPr>
          <p:cNvSpPr/>
          <p:nvPr/>
        </p:nvSpPr>
        <p:spPr>
          <a:xfrm rot="16200000">
            <a:off x="3510677" y="165121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01" name="화살표: 오각형 100">
            <a:extLst>
              <a:ext uri="{FF2B5EF4-FFF2-40B4-BE49-F238E27FC236}">
                <a16:creationId xmlns:a16="http://schemas.microsoft.com/office/drawing/2014/main" id="{DFCBAA75-1101-4B5F-B903-7095FD0F4E33}"/>
              </a:ext>
            </a:extLst>
          </p:cNvPr>
          <p:cNvSpPr/>
          <p:nvPr/>
        </p:nvSpPr>
        <p:spPr>
          <a:xfrm rot="16200000">
            <a:off x="3557114" y="1692415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02" name="화살표: 오각형 101">
            <a:extLst>
              <a:ext uri="{FF2B5EF4-FFF2-40B4-BE49-F238E27FC236}">
                <a16:creationId xmlns:a16="http://schemas.microsoft.com/office/drawing/2014/main" id="{442E3CC7-FE5E-445D-8E2E-98FC5B08033A}"/>
              </a:ext>
            </a:extLst>
          </p:cNvPr>
          <p:cNvSpPr/>
          <p:nvPr/>
        </p:nvSpPr>
        <p:spPr>
          <a:xfrm rot="16200000">
            <a:off x="3614341" y="1720148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A3FF4A20-DC9B-4293-9B9A-47201F62F9CE}"/>
              </a:ext>
            </a:extLst>
          </p:cNvPr>
          <p:cNvSpPr txBox="1"/>
          <p:nvPr/>
        </p:nvSpPr>
        <p:spPr>
          <a:xfrm>
            <a:off x="6481242" y="2161293"/>
            <a:ext cx="6078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Real</a:t>
            </a:r>
            <a:endParaRPr lang="ko-KR" altLang="en-US" sz="1600" b="1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87E9F20-0A84-4B22-AD5F-6E14A90E3728}"/>
              </a:ext>
            </a:extLst>
          </p:cNvPr>
          <p:cNvSpPr txBox="1"/>
          <p:nvPr/>
        </p:nvSpPr>
        <p:spPr>
          <a:xfrm>
            <a:off x="8625730" y="2359867"/>
            <a:ext cx="6923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Fake</a:t>
            </a:r>
            <a:endParaRPr lang="ko-KR" altLang="en-US" sz="1600" b="1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</a:endParaRP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19DFFDBB-7338-4807-B9EA-96A59FAF191D}"/>
              </a:ext>
            </a:extLst>
          </p:cNvPr>
          <p:cNvCxnSpPr>
            <a:cxnSpLocks/>
          </p:cNvCxnSpPr>
          <p:nvPr/>
        </p:nvCxnSpPr>
        <p:spPr>
          <a:xfrm flipV="1">
            <a:off x="7606079" y="1996209"/>
            <a:ext cx="1106301" cy="278371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6" name="화살표: 오른쪽 105">
            <a:extLst>
              <a:ext uri="{FF2B5EF4-FFF2-40B4-BE49-F238E27FC236}">
                <a16:creationId xmlns:a16="http://schemas.microsoft.com/office/drawing/2014/main" id="{480669E0-8C70-4ECC-BAFB-5E553021115B}"/>
              </a:ext>
            </a:extLst>
          </p:cNvPr>
          <p:cNvSpPr/>
          <p:nvPr/>
        </p:nvSpPr>
        <p:spPr>
          <a:xfrm rot="1148775">
            <a:off x="4957917" y="1813268"/>
            <a:ext cx="537383" cy="359477"/>
          </a:xfrm>
          <a:prstGeom prst="rightArrow">
            <a:avLst/>
          </a:prstGeom>
          <a:solidFill>
            <a:srgbClr val="359384"/>
          </a:solidFill>
          <a:ln>
            <a:solidFill>
              <a:schemeClr val="accent6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07" name="화살표: 오른쪽 106">
            <a:extLst>
              <a:ext uri="{FF2B5EF4-FFF2-40B4-BE49-F238E27FC236}">
                <a16:creationId xmlns:a16="http://schemas.microsoft.com/office/drawing/2014/main" id="{31785474-FC83-4617-8F81-BD4E49D69FCF}"/>
              </a:ext>
            </a:extLst>
          </p:cNvPr>
          <p:cNvSpPr/>
          <p:nvPr/>
        </p:nvSpPr>
        <p:spPr>
          <a:xfrm rot="20451225" flipV="1">
            <a:off x="4998401" y="2493110"/>
            <a:ext cx="537383" cy="359477"/>
          </a:xfrm>
          <a:prstGeom prst="rightArrow">
            <a:avLst/>
          </a:prstGeom>
          <a:solidFill>
            <a:srgbClr val="359384"/>
          </a:solidFill>
          <a:ln>
            <a:solidFill>
              <a:schemeClr val="accent6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id="{73EC77FA-09D1-4AC8-871C-C1021FDB1B16}"/>
              </a:ext>
            </a:extLst>
          </p:cNvPr>
          <p:cNvCxnSpPr>
            <a:cxnSpLocks/>
          </p:cNvCxnSpPr>
          <p:nvPr/>
        </p:nvCxnSpPr>
        <p:spPr>
          <a:xfrm flipV="1">
            <a:off x="7034774" y="1810013"/>
            <a:ext cx="152854" cy="251828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460E3AF0-73E0-4127-AFBD-18BE0733DFF9}"/>
              </a:ext>
            </a:extLst>
          </p:cNvPr>
          <p:cNvCxnSpPr>
            <a:cxnSpLocks/>
          </p:cNvCxnSpPr>
          <p:nvPr/>
        </p:nvCxnSpPr>
        <p:spPr>
          <a:xfrm flipV="1">
            <a:off x="7280356" y="1452028"/>
            <a:ext cx="240252" cy="415781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0B7C33C6-1BA1-4B95-B6F8-B04DEFAC6F23}"/>
              </a:ext>
            </a:extLst>
          </p:cNvPr>
          <p:cNvSpPr txBox="1"/>
          <p:nvPr/>
        </p:nvSpPr>
        <p:spPr>
          <a:xfrm>
            <a:off x="3409339" y="966528"/>
            <a:ext cx="1504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Roboto" panose="02000000000000000000" pitchFamily="2" charset="0"/>
                <a:ea typeface="Roboto" panose="02000000000000000000" pitchFamily="2" charset="0"/>
              </a:rPr>
              <a:t>Audio Encoder</a:t>
            </a:r>
            <a:endParaRPr lang="ko-KR" altLang="en-US" sz="1400" b="1" dirty="0">
              <a:latin typeface="Roboto" panose="02000000000000000000" pitchFamily="2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17D17D7-6882-4BA8-9601-D72EF3043831}"/>
              </a:ext>
            </a:extLst>
          </p:cNvPr>
          <p:cNvSpPr txBox="1"/>
          <p:nvPr/>
        </p:nvSpPr>
        <p:spPr>
          <a:xfrm rot="20792503">
            <a:off x="7575435" y="1968518"/>
            <a:ext cx="4908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</a:t>
            </a:r>
            <a:endParaRPr lang="ko-KR" altLang="en-US" sz="1050" dirty="0">
              <a:solidFill>
                <a:schemeClr val="accent2">
                  <a:lumMod val="5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ACCA140-DA85-459A-B3B7-B87C7BC312A0}"/>
              </a:ext>
            </a:extLst>
          </p:cNvPr>
          <p:cNvSpPr txBox="1"/>
          <p:nvPr/>
        </p:nvSpPr>
        <p:spPr>
          <a:xfrm rot="20792503">
            <a:off x="8214949" y="1795445"/>
            <a:ext cx="62429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Normal</a:t>
            </a:r>
            <a:endParaRPr lang="ko-KR" altLang="en-US" sz="1050" dirty="0">
              <a:solidFill>
                <a:schemeClr val="accent2">
                  <a:lumMod val="5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5F25C6A-15D1-4425-82D1-262FF025B44D}"/>
              </a:ext>
            </a:extLst>
          </p:cNvPr>
          <p:cNvSpPr txBox="1"/>
          <p:nvPr/>
        </p:nvSpPr>
        <p:spPr>
          <a:xfrm>
            <a:off x="226660" y="886100"/>
            <a:ext cx="1052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Original RVFA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5153EE4-CAC8-408F-AC20-E3964C19BB42}"/>
              </a:ext>
            </a:extLst>
          </p:cNvPr>
          <p:cNvSpPr txBox="1"/>
          <p:nvPr/>
        </p:nvSpPr>
        <p:spPr>
          <a:xfrm>
            <a:off x="2514307" y="1099649"/>
            <a:ext cx="9979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Hard Case RVFA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2527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95D72CB-2395-436B-B668-B946A397C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856" y="975529"/>
            <a:ext cx="6988124" cy="5324285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EAC10D78-3D67-4833-A3F4-3466A0C1F2A3}"/>
              </a:ext>
            </a:extLst>
          </p:cNvPr>
          <p:cNvSpPr/>
          <p:nvPr/>
        </p:nvSpPr>
        <p:spPr>
          <a:xfrm rot="19369836">
            <a:off x="6649308" y="1180413"/>
            <a:ext cx="1442270" cy="2272302"/>
          </a:xfrm>
          <a:prstGeom prst="ellipse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5A735D-7332-44C1-9577-95720F6CCB39}"/>
              </a:ext>
            </a:extLst>
          </p:cNvPr>
          <p:cNvSpPr txBox="1"/>
          <p:nvPr/>
        </p:nvSpPr>
        <p:spPr>
          <a:xfrm>
            <a:off x="356660" y="3101518"/>
            <a:ext cx="4512920" cy="1666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800" dirty="0">
                <a:latin typeface="Roboto" panose="02000000000000000000" pitchFamily="2" charset="0"/>
                <a:ea typeface="Roboto" panose="02000000000000000000" pitchFamily="2" charset="0"/>
              </a:rPr>
              <a:t>Using only Contrastive Loss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800" dirty="0">
                <a:latin typeface="Roboto" panose="02000000000000000000" pitchFamily="2" charset="0"/>
                <a:ea typeface="Roboto" panose="02000000000000000000" pitchFamily="2" charset="0"/>
              </a:rPr>
              <a:t>RVFA-VC / RVFA-SVC naturally cluster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800" dirty="0">
                <a:latin typeface="Roboto" panose="02000000000000000000" pitchFamily="2" charset="0"/>
                <a:ea typeface="Roboto" panose="02000000000000000000" pitchFamily="2" charset="0"/>
              </a:rPr>
              <a:t>Clear separation into 3 groups</a:t>
            </a:r>
          </a:p>
        </p:txBody>
      </p:sp>
      <p:sp>
        <p:nvSpPr>
          <p:cNvPr id="9" name="Google Shape;1245;p73">
            <a:extLst>
              <a:ext uri="{FF2B5EF4-FFF2-40B4-BE49-F238E27FC236}">
                <a16:creationId xmlns:a16="http://schemas.microsoft.com/office/drawing/2014/main" id="{00088FE4-0364-4D12-BD60-DC5D0A282E92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621BCA-76F3-4A11-8314-ADB59349BCA9}"/>
              </a:ext>
            </a:extLst>
          </p:cNvPr>
          <p:cNvSpPr txBox="1"/>
          <p:nvPr/>
        </p:nvSpPr>
        <p:spPr>
          <a:xfrm>
            <a:off x="7988654" y="1626490"/>
            <a:ext cx="7235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RVFA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3C3963D-1E7D-4513-904C-9ECCC146A74E}"/>
              </a:ext>
            </a:extLst>
          </p:cNvPr>
          <p:cNvSpPr/>
          <p:nvPr/>
        </p:nvSpPr>
        <p:spPr>
          <a:xfrm rot="19369836">
            <a:off x="8230959" y="2496239"/>
            <a:ext cx="3205808" cy="3684384"/>
          </a:xfrm>
          <a:prstGeom prst="ellipse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BE4E237-A3A1-455F-91D6-870356235BA2}"/>
              </a:ext>
            </a:extLst>
          </p:cNvPr>
          <p:cNvSpPr/>
          <p:nvPr/>
        </p:nvSpPr>
        <p:spPr>
          <a:xfrm rot="19369836">
            <a:off x="5447921" y="3146860"/>
            <a:ext cx="2430082" cy="2720140"/>
          </a:xfrm>
          <a:prstGeom prst="ellipse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4A7443-BDFB-428B-8F61-96D28930A0FD}"/>
              </a:ext>
            </a:extLst>
          </p:cNvPr>
          <p:cNvSpPr txBox="1"/>
          <p:nvPr/>
        </p:nvSpPr>
        <p:spPr>
          <a:xfrm>
            <a:off x="5240843" y="3023829"/>
            <a:ext cx="1168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RVFA-(S)VC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7BFF06-39AB-4DFA-B66E-AE6685691320}"/>
              </a:ext>
            </a:extLst>
          </p:cNvPr>
          <p:cNvSpPr txBox="1"/>
          <p:nvPr/>
        </p:nvSpPr>
        <p:spPr>
          <a:xfrm>
            <a:off x="10669727" y="2793741"/>
            <a:ext cx="9628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RVRA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15" name="Google Shape;1361;p81">
            <a:extLst>
              <a:ext uri="{FF2B5EF4-FFF2-40B4-BE49-F238E27FC236}">
                <a16:creationId xmlns:a16="http://schemas.microsoft.com/office/drawing/2014/main" id="{A17C7E7B-5E64-4498-85C1-22D8BE7643FA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altLang="ko-KR" sz="3600" b="1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Experiments: Audio-Only</a:t>
            </a:r>
          </a:p>
        </p:txBody>
      </p:sp>
    </p:spTree>
    <p:extLst>
      <p:ext uri="{BB962C8B-B14F-4D97-AF65-F5344CB8AC3E}">
        <p14:creationId xmlns:p14="http://schemas.microsoft.com/office/powerpoint/2010/main" val="718486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">
          <a:extLst>
            <a:ext uri="{FF2B5EF4-FFF2-40B4-BE49-F238E27FC236}">
              <a16:creationId xmlns:a16="http://schemas.microsoft.com/office/drawing/2014/main" id="{093EA251-2C0E-3260-CC61-27A257545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74">
            <a:extLst>
              <a:ext uri="{FF2B5EF4-FFF2-40B4-BE49-F238E27FC236}">
                <a16:creationId xmlns:a16="http://schemas.microsoft.com/office/drawing/2014/main" id="{80E270B1-2D17-4406-6F43-06503A3DFCCD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sz="3600" b="1" i="0" u="none" strike="noStrike" cap="non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Contents</a:t>
            </a:r>
            <a:endParaRPr/>
          </a:p>
        </p:txBody>
      </p:sp>
      <p:sp>
        <p:nvSpPr>
          <p:cNvPr id="1252" name="Google Shape;1252;p74">
            <a:extLst>
              <a:ext uri="{FF2B5EF4-FFF2-40B4-BE49-F238E27FC236}">
                <a16:creationId xmlns:a16="http://schemas.microsoft.com/office/drawing/2014/main" id="{1335C3B8-E62D-933F-4CDE-813B6121E2AD}"/>
              </a:ext>
            </a:extLst>
          </p:cNvPr>
          <p:cNvSpPr txBox="1"/>
          <p:nvPr/>
        </p:nvSpPr>
        <p:spPr>
          <a:xfrm>
            <a:off x="347870" y="1153023"/>
            <a:ext cx="11098306" cy="5386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Problems of Previous Works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 1: Ignoring Audio–Visual Asymmetry (Method)</a:t>
            </a:r>
          </a:p>
          <a:p>
            <a:pPr marL="57150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Problem 2: </a:t>
            </a:r>
            <a:r>
              <a:rPr lang="en-US" altLang="ko-KR" sz="1600" dirty="0">
                <a:latin typeface="Roboto" panose="02000000000000000000" pitchFamily="2" charset="0"/>
                <a:ea typeface="Roboto" panose="02000000000000000000" pitchFamily="2" charset="0"/>
              </a:rPr>
              <a:t>Audio–Visual Sync Mismatch (Dataset)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marR="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sz="400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Solutions (Ideation) of Problems</a:t>
            </a:r>
          </a:p>
          <a:p>
            <a:pPr marL="742950" lvl="1" indent="-285750">
              <a:lnSpc>
                <a:spcPct val="200000"/>
              </a:lnSpc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altLang="ko-KR" sz="16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Solution 1: Directional Audio–Visual Modeling Framework (Method)</a:t>
            </a:r>
          </a:p>
          <a:p>
            <a:pPr marL="742950" lvl="1" indent="-285750">
              <a:lnSpc>
                <a:spcPct val="200000"/>
              </a:lnSpc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Solution 2: Construct</a:t>
            </a:r>
            <a:r>
              <a:rPr lang="ko-KR" altLang="en-US" sz="1600" dirty="0">
                <a:latin typeface="Roboto" panose="02000000000000000000" pitchFamily="2" charset="0"/>
                <a:ea typeface="Roboto"/>
                <a:cs typeface="Roboto"/>
                <a:sym typeface="Roboto"/>
              </a:rPr>
              <a:t> </a:t>
            </a:r>
            <a:r>
              <a:rPr lang="en-US" altLang="ko-KR" sz="1600" dirty="0">
                <a:latin typeface="Roboto" panose="02000000000000000000" pitchFamily="2" charset="0"/>
                <a:ea typeface="Roboto" panose="02000000000000000000" pitchFamily="2" charset="0"/>
              </a:rPr>
              <a:t>Highly Synchronized Voice Conversion Dataset (Dataset)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/>
              <a:sym typeface="Roboto"/>
            </a:endParaRPr>
          </a:p>
          <a:p>
            <a:pPr marR="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lang="en-US" sz="400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altLang="ko-KR" sz="20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Dataset &amp; Framework Overall</a:t>
            </a: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altLang="ko-KR" sz="20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Experiments</a:t>
            </a: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altLang="ko-KR" sz="20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Limitations &amp; Future works</a:t>
            </a:r>
          </a:p>
        </p:txBody>
      </p:sp>
      <p:sp>
        <p:nvSpPr>
          <p:cNvPr id="6" name="Google Shape;1245;p73">
            <a:extLst>
              <a:ext uri="{FF2B5EF4-FFF2-40B4-BE49-F238E27FC236}">
                <a16:creationId xmlns:a16="http://schemas.microsoft.com/office/drawing/2014/main" id="{73679780-1D1D-444E-81DA-22E72EECA894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92106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61;p81">
            <a:extLst>
              <a:ext uri="{FF2B5EF4-FFF2-40B4-BE49-F238E27FC236}">
                <a16:creationId xmlns:a16="http://schemas.microsoft.com/office/drawing/2014/main" id="{7F00ECF9-B96E-48B0-9B6D-301D260432B4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altLang="ko-KR" sz="3600" b="1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Experiments: Audio + A2V (Entire)</a:t>
            </a:r>
          </a:p>
        </p:txBody>
      </p:sp>
      <p:sp>
        <p:nvSpPr>
          <p:cNvPr id="5" name="Google Shape;1245;p73">
            <a:extLst>
              <a:ext uri="{FF2B5EF4-FFF2-40B4-BE49-F238E27FC236}">
                <a16:creationId xmlns:a16="http://schemas.microsoft.com/office/drawing/2014/main" id="{06961537-02DB-46AB-B994-EAD23C429DCB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400CC3-4AD1-4304-B308-F0CE4CB4B69A}"/>
              </a:ext>
            </a:extLst>
          </p:cNvPr>
          <p:cNvSpPr/>
          <p:nvPr/>
        </p:nvSpPr>
        <p:spPr>
          <a:xfrm>
            <a:off x="102410" y="3712526"/>
            <a:ext cx="11958601" cy="277430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DD30993-ECBB-4E0A-B442-BBBE2BE755C6}"/>
              </a:ext>
            </a:extLst>
          </p:cNvPr>
          <p:cNvSpPr/>
          <p:nvPr/>
        </p:nvSpPr>
        <p:spPr>
          <a:xfrm>
            <a:off x="6054895" y="4399645"/>
            <a:ext cx="2340957" cy="66437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905F27E-363E-4CB9-A3B3-BDEF4A951D17}"/>
              </a:ext>
            </a:extLst>
          </p:cNvPr>
          <p:cNvSpPr/>
          <p:nvPr/>
        </p:nvSpPr>
        <p:spPr>
          <a:xfrm>
            <a:off x="102410" y="885981"/>
            <a:ext cx="11958601" cy="2774308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" name="화살표: 오각형 8">
            <a:extLst>
              <a:ext uri="{FF2B5EF4-FFF2-40B4-BE49-F238E27FC236}">
                <a16:creationId xmlns:a16="http://schemas.microsoft.com/office/drawing/2014/main" id="{74AC2E07-1948-470E-B9EE-E8DABC172FB1}"/>
              </a:ext>
            </a:extLst>
          </p:cNvPr>
          <p:cNvSpPr/>
          <p:nvPr/>
        </p:nvSpPr>
        <p:spPr>
          <a:xfrm rot="16200000">
            <a:off x="3461853" y="164422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10" name="Google Shape;1364;p81">
            <a:extLst>
              <a:ext uri="{FF2B5EF4-FFF2-40B4-BE49-F238E27FC236}">
                <a16:creationId xmlns:a16="http://schemas.microsoft.com/office/drawing/2014/main" id="{C59EC7A6-93B7-4DF4-BAC7-F56E84BFDC2D}"/>
              </a:ext>
            </a:extLst>
          </p:cNvPr>
          <p:cNvCxnSpPr>
            <a:cxnSpLocks/>
          </p:cNvCxnSpPr>
          <p:nvPr/>
        </p:nvCxnSpPr>
        <p:spPr>
          <a:xfrm>
            <a:off x="9224682" y="2224246"/>
            <a:ext cx="1257382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</p:cxnSp>
      <p:pic>
        <p:nvPicPr>
          <p:cNvPr id="11" name="Google Shape;1363;p81">
            <a:extLst>
              <a:ext uri="{FF2B5EF4-FFF2-40B4-BE49-F238E27FC236}">
                <a16:creationId xmlns:a16="http://schemas.microsoft.com/office/drawing/2014/main" id="{1C152FE0-EF96-40ED-8711-E13AB7FADAC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3476" y="1106002"/>
            <a:ext cx="1767045" cy="886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63;p81">
            <a:extLst>
              <a:ext uri="{FF2B5EF4-FFF2-40B4-BE49-F238E27FC236}">
                <a16:creationId xmlns:a16="http://schemas.microsoft.com/office/drawing/2014/main" id="{82BB8629-25A9-45BD-85DF-D64C71E7F13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0462" y="1212758"/>
            <a:ext cx="1767045" cy="886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63;p81">
            <a:extLst>
              <a:ext uri="{FF2B5EF4-FFF2-40B4-BE49-F238E27FC236}">
                <a16:creationId xmlns:a16="http://schemas.microsoft.com/office/drawing/2014/main" id="{6088B850-EF45-41CF-BECB-0379166413B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7448" y="1319514"/>
            <a:ext cx="1767045" cy="8867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364;p81">
            <a:extLst>
              <a:ext uri="{FF2B5EF4-FFF2-40B4-BE49-F238E27FC236}">
                <a16:creationId xmlns:a16="http://schemas.microsoft.com/office/drawing/2014/main" id="{6F50CF37-26C1-4DAC-9F1F-1727BEF925FC}"/>
              </a:ext>
            </a:extLst>
          </p:cNvPr>
          <p:cNvCxnSpPr>
            <a:cxnSpLocks/>
          </p:cNvCxnSpPr>
          <p:nvPr/>
        </p:nvCxnSpPr>
        <p:spPr>
          <a:xfrm>
            <a:off x="2784493" y="1756599"/>
            <a:ext cx="382040" cy="0"/>
          </a:xfrm>
          <a:prstGeom prst="straightConnector1">
            <a:avLst/>
          </a:prstGeom>
          <a:ln>
            <a:solidFill>
              <a:schemeClr val="tx1"/>
            </a:solidFill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Google Shape;1363;p81">
            <a:extLst>
              <a:ext uri="{FF2B5EF4-FFF2-40B4-BE49-F238E27FC236}">
                <a16:creationId xmlns:a16="http://schemas.microsoft.com/office/drawing/2014/main" id="{C6ABBA97-AF73-49AA-960E-331C373DD42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7448" y="2250929"/>
            <a:ext cx="1767045" cy="8867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364;p81">
            <a:extLst>
              <a:ext uri="{FF2B5EF4-FFF2-40B4-BE49-F238E27FC236}">
                <a16:creationId xmlns:a16="http://schemas.microsoft.com/office/drawing/2014/main" id="{563FD874-B210-4D0D-A633-0324E5EFF3AC}"/>
              </a:ext>
            </a:extLst>
          </p:cNvPr>
          <p:cNvCxnSpPr>
            <a:cxnSpLocks/>
          </p:cNvCxnSpPr>
          <p:nvPr/>
        </p:nvCxnSpPr>
        <p:spPr>
          <a:xfrm>
            <a:off x="2784493" y="2701607"/>
            <a:ext cx="382040" cy="0"/>
          </a:xfrm>
          <a:prstGeom prst="straightConnector1">
            <a:avLst/>
          </a:prstGeom>
          <a:ln>
            <a:solidFill>
              <a:schemeClr val="tx1"/>
            </a:solidFill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E9DFFE8-2DA1-4775-95D4-5BA04A812729}"/>
              </a:ext>
            </a:extLst>
          </p:cNvPr>
          <p:cNvSpPr txBox="1"/>
          <p:nvPr/>
        </p:nvSpPr>
        <p:spPr>
          <a:xfrm>
            <a:off x="178631" y="2545248"/>
            <a:ext cx="6587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Real</a:t>
            </a:r>
            <a:endParaRPr lang="ko-KR" altLang="en-US" sz="1400" dirty="0"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EEE56B-C1B3-4C46-83B7-351E45B46E37}"/>
              </a:ext>
            </a:extLst>
          </p:cNvPr>
          <p:cNvSpPr txBox="1"/>
          <p:nvPr/>
        </p:nvSpPr>
        <p:spPr>
          <a:xfrm>
            <a:off x="102410" y="1502236"/>
            <a:ext cx="65876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Fakes</a:t>
            </a:r>
            <a:endParaRPr lang="ko-KR" altLang="en-US" sz="1400" dirty="0"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9" name="Google Shape;1364;p81">
            <a:extLst>
              <a:ext uri="{FF2B5EF4-FFF2-40B4-BE49-F238E27FC236}">
                <a16:creationId xmlns:a16="http://schemas.microsoft.com/office/drawing/2014/main" id="{6E77EE85-2EF3-4181-9CEE-1BDDBB6600EC}"/>
              </a:ext>
            </a:extLst>
          </p:cNvPr>
          <p:cNvCxnSpPr>
            <a:cxnSpLocks/>
          </p:cNvCxnSpPr>
          <p:nvPr/>
        </p:nvCxnSpPr>
        <p:spPr>
          <a:xfrm>
            <a:off x="10650098" y="2232929"/>
            <a:ext cx="649630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DD132F8-6424-4107-A61F-D39514F8A9B8}"/>
              </a:ext>
            </a:extLst>
          </p:cNvPr>
          <p:cNvSpPr txBox="1"/>
          <p:nvPr/>
        </p:nvSpPr>
        <p:spPr>
          <a:xfrm>
            <a:off x="11299728" y="1780956"/>
            <a:ext cx="665573" cy="772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bg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Real</a:t>
            </a:r>
          </a:p>
          <a:p>
            <a:pPr algn="ctr">
              <a:lnSpc>
                <a:spcPct val="200000"/>
              </a:lnSpc>
            </a:pPr>
            <a:r>
              <a:rPr lang="en-US" altLang="ko-KR" sz="1200" b="1" dirty="0">
                <a:solidFill>
                  <a:schemeClr val="bg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Fake</a:t>
            </a:r>
            <a:endParaRPr lang="ko-KR" altLang="en-US" sz="1200" b="1" dirty="0">
              <a:solidFill>
                <a:schemeClr val="bg1">
                  <a:lumMod val="75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FD3E5F00-7264-481E-8433-731BA969A531}"/>
              </a:ext>
            </a:extLst>
          </p:cNvPr>
          <p:cNvSpPr/>
          <p:nvPr/>
        </p:nvSpPr>
        <p:spPr>
          <a:xfrm>
            <a:off x="6063206" y="1955701"/>
            <a:ext cx="1829384" cy="888852"/>
          </a:xfrm>
          <a:prstGeom prst="ellipse">
            <a:avLst/>
          </a:prstGeom>
          <a:noFill/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C480FB9-91BC-4531-A729-1F60BC33128A}"/>
              </a:ext>
            </a:extLst>
          </p:cNvPr>
          <p:cNvSpPr/>
          <p:nvPr/>
        </p:nvSpPr>
        <p:spPr>
          <a:xfrm>
            <a:off x="3240552" y="979669"/>
            <a:ext cx="7005716" cy="2570354"/>
          </a:xfrm>
          <a:prstGeom prst="roundRect">
            <a:avLst/>
          </a:prstGeom>
          <a:solidFill>
            <a:srgbClr val="D8F1F4"/>
          </a:solidFill>
          <a:ln w="3175">
            <a:solidFill>
              <a:schemeClr val="accent6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3844048-F5D4-499F-A870-F7315D9BF73D}"/>
              </a:ext>
            </a:extLst>
          </p:cNvPr>
          <p:cNvSpPr/>
          <p:nvPr/>
        </p:nvSpPr>
        <p:spPr>
          <a:xfrm>
            <a:off x="5300106" y="1127252"/>
            <a:ext cx="4414151" cy="2157993"/>
          </a:xfrm>
          <a:prstGeom prst="ellipse">
            <a:avLst/>
          </a:prstGeom>
          <a:noFill/>
          <a:ln w="6350">
            <a:solidFill>
              <a:schemeClr val="tx1"/>
            </a:solidFill>
            <a:prstDash val="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E3892E7-9573-4EC9-995D-C171C197E451}"/>
              </a:ext>
            </a:extLst>
          </p:cNvPr>
          <p:cNvSpPr/>
          <p:nvPr/>
        </p:nvSpPr>
        <p:spPr>
          <a:xfrm>
            <a:off x="5789628" y="1743508"/>
            <a:ext cx="2439959" cy="1188017"/>
          </a:xfrm>
          <a:prstGeom prst="ellipse">
            <a:avLst/>
          </a:prstGeom>
          <a:noFill/>
          <a:ln w="6350">
            <a:solidFill>
              <a:schemeClr val="tx1"/>
            </a:solidFill>
            <a:prstDash val="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BF597021-A29C-4836-A41D-6AF56EA3ED1D}"/>
              </a:ext>
            </a:extLst>
          </p:cNvPr>
          <p:cNvSpPr/>
          <p:nvPr/>
        </p:nvSpPr>
        <p:spPr>
          <a:xfrm>
            <a:off x="10369482" y="1664497"/>
            <a:ext cx="289737" cy="1037111"/>
          </a:xfrm>
          <a:prstGeom prst="roundRect">
            <a:avLst/>
          </a:prstGeom>
          <a:solidFill>
            <a:srgbClr val="326773"/>
          </a:solidFill>
          <a:ln w="3175">
            <a:solidFill>
              <a:schemeClr val="accent6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6" name="화살표: 오각형 25">
            <a:extLst>
              <a:ext uri="{FF2B5EF4-FFF2-40B4-BE49-F238E27FC236}">
                <a16:creationId xmlns:a16="http://schemas.microsoft.com/office/drawing/2014/main" id="{9925D63F-A578-4A12-8F81-1133D9B069B7}"/>
              </a:ext>
            </a:extLst>
          </p:cNvPr>
          <p:cNvSpPr/>
          <p:nvPr/>
        </p:nvSpPr>
        <p:spPr>
          <a:xfrm rot="16200000">
            <a:off x="3918648" y="164422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7" name="화살표: 오각형 26">
            <a:extLst>
              <a:ext uri="{FF2B5EF4-FFF2-40B4-BE49-F238E27FC236}">
                <a16:creationId xmlns:a16="http://schemas.microsoft.com/office/drawing/2014/main" id="{1189D98F-E3B0-4F50-A7A1-87AAB5BB5CD4}"/>
              </a:ext>
            </a:extLst>
          </p:cNvPr>
          <p:cNvSpPr/>
          <p:nvPr/>
        </p:nvSpPr>
        <p:spPr>
          <a:xfrm rot="16200000">
            <a:off x="3965085" y="1685418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8" name="화살표: 오각형 27">
            <a:extLst>
              <a:ext uri="{FF2B5EF4-FFF2-40B4-BE49-F238E27FC236}">
                <a16:creationId xmlns:a16="http://schemas.microsoft.com/office/drawing/2014/main" id="{A17B1F24-EC95-4B98-A7C5-E1B630559360}"/>
              </a:ext>
            </a:extLst>
          </p:cNvPr>
          <p:cNvSpPr/>
          <p:nvPr/>
        </p:nvSpPr>
        <p:spPr>
          <a:xfrm rot="16200000">
            <a:off x="4022312" y="1713151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29" name="화살표: 오각형 28">
            <a:extLst>
              <a:ext uri="{FF2B5EF4-FFF2-40B4-BE49-F238E27FC236}">
                <a16:creationId xmlns:a16="http://schemas.microsoft.com/office/drawing/2014/main" id="{4949A330-ABDC-4B82-BFFA-59B53463D1A3}"/>
              </a:ext>
            </a:extLst>
          </p:cNvPr>
          <p:cNvSpPr/>
          <p:nvPr/>
        </p:nvSpPr>
        <p:spPr>
          <a:xfrm rot="16200000">
            <a:off x="4375443" y="164422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0" name="화살표: 오각형 29">
            <a:extLst>
              <a:ext uri="{FF2B5EF4-FFF2-40B4-BE49-F238E27FC236}">
                <a16:creationId xmlns:a16="http://schemas.microsoft.com/office/drawing/2014/main" id="{7A69318E-10F0-4602-8AE4-AA39DECC2F0B}"/>
              </a:ext>
            </a:extLst>
          </p:cNvPr>
          <p:cNvSpPr/>
          <p:nvPr/>
        </p:nvSpPr>
        <p:spPr>
          <a:xfrm rot="16200000">
            <a:off x="4421880" y="1685418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1" name="화살표: 오각형 30">
            <a:extLst>
              <a:ext uri="{FF2B5EF4-FFF2-40B4-BE49-F238E27FC236}">
                <a16:creationId xmlns:a16="http://schemas.microsoft.com/office/drawing/2014/main" id="{D90378F5-7F38-442B-BF68-F1BB22FE989F}"/>
              </a:ext>
            </a:extLst>
          </p:cNvPr>
          <p:cNvSpPr/>
          <p:nvPr/>
        </p:nvSpPr>
        <p:spPr>
          <a:xfrm rot="16200000">
            <a:off x="4479107" y="1713151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2" name="화살표: 오각형 31">
            <a:extLst>
              <a:ext uri="{FF2B5EF4-FFF2-40B4-BE49-F238E27FC236}">
                <a16:creationId xmlns:a16="http://schemas.microsoft.com/office/drawing/2014/main" id="{B713B9A1-0498-4C9E-B2DF-5F2FB6C3E115}"/>
              </a:ext>
            </a:extLst>
          </p:cNvPr>
          <p:cNvSpPr/>
          <p:nvPr/>
        </p:nvSpPr>
        <p:spPr>
          <a:xfrm rot="16200000">
            <a:off x="3510688" y="261977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3" name="화살표: 오각형 32">
            <a:extLst>
              <a:ext uri="{FF2B5EF4-FFF2-40B4-BE49-F238E27FC236}">
                <a16:creationId xmlns:a16="http://schemas.microsoft.com/office/drawing/2014/main" id="{A3812E1E-ECE0-4762-AE3C-66F78778A4C2}"/>
              </a:ext>
            </a:extLst>
          </p:cNvPr>
          <p:cNvSpPr/>
          <p:nvPr/>
        </p:nvSpPr>
        <p:spPr>
          <a:xfrm rot="16200000">
            <a:off x="3967483" y="261977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4" name="화살표: 오각형 33">
            <a:extLst>
              <a:ext uri="{FF2B5EF4-FFF2-40B4-BE49-F238E27FC236}">
                <a16:creationId xmlns:a16="http://schemas.microsoft.com/office/drawing/2014/main" id="{2308DA28-CB55-4605-86C0-1CE6FD79101F}"/>
              </a:ext>
            </a:extLst>
          </p:cNvPr>
          <p:cNvSpPr/>
          <p:nvPr/>
        </p:nvSpPr>
        <p:spPr>
          <a:xfrm rot="16200000">
            <a:off x="4424278" y="261977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F5BD7B57-355C-40B2-A2DA-09F07E3B4C6A}"/>
              </a:ext>
            </a:extLst>
          </p:cNvPr>
          <p:cNvSpPr/>
          <p:nvPr/>
        </p:nvSpPr>
        <p:spPr>
          <a:xfrm>
            <a:off x="6866967" y="2437081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9F481A2C-CFD9-455F-8A09-DEF6EEA642DE}"/>
              </a:ext>
            </a:extLst>
          </p:cNvPr>
          <p:cNvSpPr/>
          <p:nvPr/>
        </p:nvSpPr>
        <p:spPr>
          <a:xfrm>
            <a:off x="7871717" y="2099493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3F818691-70D1-4F23-B9F5-4BF60D989764}"/>
              </a:ext>
            </a:extLst>
          </p:cNvPr>
          <p:cNvSpPr/>
          <p:nvPr/>
        </p:nvSpPr>
        <p:spPr>
          <a:xfrm>
            <a:off x="9207701" y="2076633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B2F1F574-0DEC-49BA-956E-A816C191A385}"/>
              </a:ext>
            </a:extLst>
          </p:cNvPr>
          <p:cNvSpPr/>
          <p:nvPr/>
        </p:nvSpPr>
        <p:spPr>
          <a:xfrm>
            <a:off x="7305334" y="2575564"/>
            <a:ext cx="62753" cy="4571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999E314-8BE7-4DB3-A1A8-3DCE274D9593}"/>
              </a:ext>
            </a:extLst>
          </p:cNvPr>
          <p:cNvSpPr txBox="1"/>
          <p:nvPr/>
        </p:nvSpPr>
        <p:spPr>
          <a:xfrm rot="20784641">
            <a:off x="7493405" y="2134730"/>
            <a:ext cx="13454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Ordinal Ring Loss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D72EC60-2846-4037-B57E-AB26E524CCCD}"/>
              </a:ext>
            </a:extLst>
          </p:cNvPr>
          <p:cNvSpPr txBox="1"/>
          <p:nvPr/>
        </p:nvSpPr>
        <p:spPr>
          <a:xfrm>
            <a:off x="6345703" y="1424544"/>
            <a:ext cx="10425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atin typeface="Roboto" panose="02000000000000000000" pitchFamily="2" charset="0"/>
                <a:ea typeface="Roboto" panose="02000000000000000000" pitchFamily="2" charset="0"/>
              </a:rPr>
              <a:t>Constrastive</a:t>
            </a:r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 Loss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190F44F-47AE-4C09-BC81-0343E4E5D59E}"/>
              </a:ext>
            </a:extLst>
          </p:cNvPr>
          <p:cNvSpPr txBox="1"/>
          <p:nvPr/>
        </p:nvSpPr>
        <p:spPr>
          <a:xfrm>
            <a:off x="10588146" y="2019578"/>
            <a:ext cx="7033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Roboto" panose="02000000000000000000" pitchFamily="2" charset="0"/>
                <a:ea typeface="Roboto" panose="02000000000000000000" pitchFamily="2" charset="0"/>
              </a:rPr>
              <a:t>BCE Loss</a:t>
            </a:r>
            <a:endParaRPr lang="ko-KR" altLang="en-US" sz="900" dirty="0">
              <a:latin typeface="Roboto" panose="020000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EF4827-9C58-4E72-854A-D7DE9168EDE7}"/>
              </a:ext>
            </a:extLst>
          </p:cNvPr>
          <p:cNvSpPr txBox="1"/>
          <p:nvPr/>
        </p:nvSpPr>
        <p:spPr>
          <a:xfrm>
            <a:off x="5520417" y="857436"/>
            <a:ext cx="2561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Audio Rep. Learning (Pretrain)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4A23638-311F-460C-96EC-A646D1D69285}"/>
              </a:ext>
            </a:extLst>
          </p:cNvPr>
          <p:cNvSpPr txBox="1"/>
          <p:nvPr/>
        </p:nvSpPr>
        <p:spPr>
          <a:xfrm rot="5400000">
            <a:off x="9801802" y="2048654"/>
            <a:ext cx="1441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MLP Head</a:t>
            </a:r>
            <a:endParaRPr lang="ko-KR" altLang="en-US" sz="14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2E2ADBAD-5198-4A07-8030-01A814AC5DF8}"/>
              </a:ext>
            </a:extLst>
          </p:cNvPr>
          <p:cNvSpPr/>
          <p:nvPr/>
        </p:nvSpPr>
        <p:spPr>
          <a:xfrm>
            <a:off x="6004450" y="1922420"/>
            <a:ext cx="1829384" cy="888852"/>
          </a:xfrm>
          <a:prstGeom prst="ellipse">
            <a:avLst/>
          </a:prstGeom>
          <a:noFill/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pic>
        <p:nvPicPr>
          <p:cNvPr id="45" name="Picture 2" descr="Frozen - Free nature icons">
            <a:extLst>
              <a:ext uri="{FF2B5EF4-FFF2-40B4-BE49-F238E27FC236}">
                <a16:creationId xmlns:a16="http://schemas.microsoft.com/office/drawing/2014/main" id="{92EFBFC5-3F4B-46D7-B6A1-666922017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4922" y="960791"/>
            <a:ext cx="339915" cy="33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Google Shape;1364;p81">
            <a:extLst>
              <a:ext uri="{FF2B5EF4-FFF2-40B4-BE49-F238E27FC236}">
                <a16:creationId xmlns:a16="http://schemas.microsoft.com/office/drawing/2014/main" id="{205D545C-05E5-4F84-A78A-38E4A9FC493F}"/>
              </a:ext>
            </a:extLst>
          </p:cNvPr>
          <p:cNvCxnSpPr>
            <a:cxnSpLocks/>
          </p:cNvCxnSpPr>
          <p:nvPr/>
        </p:nvCxnSpPr>
        <p:spPr>
          <a:xfrm>
            <a:off x="832964" y="5108916"/>
            <a:ext cx="3073804" cy="0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896D663E-5686-4242-AA3C-037933148D5A}"/>
              </a:ext>
            </a:extLst>
          </p:cNvPr>
          <p:cNvSpPr txBox="1"/>
          <p:nvPr/>
        </p:nvSpPr>
        <p:spPr>
          <a:xfrm>
            <a:off x="174203" y="4860395"/>
            <a:ext cx="658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Input</a:t>
            </a:r>
          </a:p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Video</a:t>
            </a:r>
            <a:endParaRPr lang="ko-KR" altLang="en-US" sz="1400" dirty="0"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2ADF517D-0031-415D-9C70-D17E15C29A52}"/>
              </a:ext>
            </a:extLst>
          </p:cNvPr>
          <p:cNvCxnSpPr>
            <a:cxnSpLocks/>
          </p:cNvCxnSpPr>
          <p:nvPr/>
        </p:nvCxnSpPr>
        <p:spPr>
          <a:xfrm flipV="1">
            <a:off x="826785" y="3185519"/>
            <a:ext cx="2338579" cy="1914161"/>
          </a:xfrm>
          <a:prstGeom prst="bentConnector3">
            <a:avLst>
              <a:gd name="adj1" fmla="val 399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9" name="Google Shape;1362;p81">
            <a:extLst>
              <a:ext uri="{FF2B5EF4-FFF2-40B4-BE49-F238E27FC236}">
                <a16:creationId xmlns:a16="http://schemas.microsoft.com/office/drawing/2014/main" id="{609ECA5B-025F-417D-A52A-852F39862AFC}"/>
              </a:ext>
            </a:extLst>
          </p:cNvPr>
          <p:cNvPicPr preferRelativeResize="0"/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09" b="94894" l="4898" r="96327">
                        <a14:foregroundMark x1="21224" y1="24681" x2="21224" y2="24681"/>
                        <a14:foregroundMark x1="7347" y1="39574" x2="7347" y2="39574"/>
                        <a14:foregroundMark x1="5306" y1="67660" x2="5306" y2="67660"/>
                        <a14:foregroundMark x1="6531" y1="85957" x2="6531" y2="85957"/>
                        <a14:foregroundMark x1="13469" y1="82979" x2="13469" y2="82979"/>
                        <a14:foregroundMark x1="12245" y1="88936" x2="12245" y2="88936"/>
                        <a14:foregroundMark x1="43673" y1="88936" x2="43673" y2="88936"/>
                        <a14:foregroundMark x1="42041" y1="95319" x2="42041" y2="95319"/>
                        <a14:foregroundMark x1="68980" y1="90213" x2="68980" y2="90213"/>
                        <a14:foregroundMark x1="65714" y1="74894" x2="65714" y2="74894"/>
                        <a14:foregroundMark x1="66531" y1="74043" x2="66531" y2="74043"/>
                        <a14:foregroundMark x1="13061" y1="72340" x2="13061" y2="72340"/>
                        <a14:foregroundMark x1="17143" y1="74043" x2="17143" y2="74043"/>
                        <a14:foregroundMark x1="26939" y1="94468" x2="26939" y2="94468"/>
                        <a14:foregroundMark x1="25306" y1="94468" x2="25306" y2="94468"/>
                        <a14:foregroundMark x1="24898" y1="91915" x2="24898" y2="91915"/>
                        <a14:foregroundMark x1="25714" y1="93617" x2="25714" y2="93617"/>
                        <a14:foregroundMark x1="10612" y1="74468" x2="10612" y2="74468"/>
                        <a14:foregroundMark x1="21633" y1="25957" x2="21633" y2="25957"/>
                        <a14:foregroundMark x1="16735" y1="23404" x2="16735" y2="23404"/>
                        <a14:foregroundMark x1="14694" y1="24681" x2="14694" y2="24681"/>
                        <a14:foregroundMark x1="12653" y1="24681" x2="12653" y2="24681"/>
                        <a14:foregroundMark x1="9388" y1="24681" x2="9388" y2="24681"/>
                        <a14:foregroundMark x1="5306" y1="25957" x2="5306" y2="25957"/>
                        <a14:foregroundMark x1="13469" y1="18298" x2="13469" y2="18298"/>
                        <a14:foregroundMark x1="6939" y1="24681" x2="6939" y2="24681"/>
                        <a14:foregroundMark x1="4898" y1="23830" x2="4898" y2="23830"/>
                        <a14:foregroundMark x1="9388" y1="22128" x2="9388" y2="22128"/>
                        <a14:foregroundMark x1="6531" y1="24681" x2="6531" y2="24681"/>
                        <a14:foregroundMark x1="9388" y1="23404" x2="9388" y2="23404"/>
                        <a14:foregroundMark x1="51020" y1="21702" x2="51020" y2="21702"/>
                        <a14:foregroundMark x1="60816" y1="21702" x2="60816" y2="21702"/>
                        <a14:foregroundMark x1="66939" y1="21702" x2="66939" y2="21702"/>
                        <a14:foregroundMark x1="75510" y1="19149" x2="75510" y2="19149"/>
                        <a14:foregroundMark x1="83673" y1="20000" x2="83673" y2="20000"/>
                        <a14:foregroundMark x1="81224" y1="32766" x2="81224" y2="32766"/>
                        <a14:foregroundMark x1="78367" y1="36596" x2="78367" y2="36596"/>
                        <a14:foregroundMark x1="77143" y1="42979" x2="77143" y2="42979"/>
                        <a14:foregroundMark x1="65306" y1="35319" x2="65306" y2="35319"/>
                        <a14:foregroundMark x1="69388" y1="33617" x2="69388" y2="33617"/>
                        <a14:foregroundMark x1="73878" y1="33617" x2="73878" y2="33617"/>
                        <a14:foregroundMark x1="75102" y1="31489" x2="75102" y2="31489"/>
                        <a14:foregroundMark x1="73878" y1="61277" x2="73878" y2="61277"/>
                        <a14:foregroundMark x1="73061" y1="70638" x2="73061" y2="75745"/>
                        <a14:foregroundMark x1="73878" y1="82128" x2="73878" y2="82128"/>
                        <a14:foregroundMark x1="79592" y1="71915" x2="79592" y2="71915"/>
                        <a14:foregroundMark x1="82041" y1="67234" x2="82041" y2="67234"/>
                        <a14:foregroundMark x1="81224" y1="59574" x2="82041" y2="53191"/>
                        <a14:foregroundMark x1="86531" y1="47660" x2="86531" y2="47660"/>
                        <a14:foregroundMark x1="95918" y1="35745" x2="95918" y2="35745"/>
                        <a14:foregroundMark x1="95918" y1="32340" x2="95918" y2="32340"/>
                        <a14:foregroundMark x1="94286" y1="27660" x2="92245" y2="54468"/>
                        <a14:foregroundMark x1="92245" y1="19574" x2="92245" y2="26809"/>
                        <a14:foregroundMark x1="94286" y1="14894" x2="95102" y2="21702"/>
                        <a14:foregroundMark x1="95102" y1="7234" x2="94286" y2="23830"/>
                        <a14:foregroundMark x1="93061" y1="54894" x2="94286" y2="73617"/>
                        <a14:foregroundMark x1="62857" y1="47660" x2="71429" y2="51915"/>
                        <a14:foregroundMark x1="7347" y1="25957" x2="19592" y2="19149"/>
                        <a14:foregroundMark x1="19592" y1="17872" x2="24082" y2="20426"/>
                        <a14:foregroundMark x1="17551" y1="22128" x2="17551" y2="14043"/>
                        <a14:foregroundMark x1="16735" y1="13617" x2="29796" y2="13617"/>
                        <a14:foregroundMark x1="96327" y1="7234" x2="96327" y2="11489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491725" y="4277098"/>
            <a:ext cx="1767045" cy="1694921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C9EC8693-6192-452B-B90D-9DB541ED640C}"/>
              </a:ext>
            </a:extLst>
          </p:cNvPr>
          <p:cNvSpPr txBox="1"/>
          <p:nvPr/>
        </p:nvSpPr>
        <p:spPr>
          <a:xfrm>
            <a:off x="906446" y="3973980"/>
            <a:ext cx="1075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Roboto" panose="02000000000000000000" pitchFamily="2" charset="0"/>
                <a:ea typeface="Roboto" panose="02000000000000000000" pitchFamily="2" charset="0"/>
              </a:rPr>
              <a:t>Audio Frame</a:t>
            </a:r>
            <a:endParaRPr lang="ko-KR" altLang="en-US" sz="1200" dirty="0">
              <a:latin typeface="Roboto" panose="0200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74BB6CB-60CC-4BF6-978A-6C5BA7D505D0}"/>
              </a:ext>
            </a:extLst>
          </p:cNvPr>
          <p:cNvSpPr txBox="1"/>
          <p:nvPr/>
        </p:nvSpPr>
        <p:spPr>
          <a:xfrm>
            <a:off x="1048493" y="5923576"/>
            <a:ext cx="1075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Roboto" panose="02000000000000000000" pitchFamily="2" charset="0"/>
                <a:ea typeface="Roboto" panose="02000000000000000000" pitchFamily="2" charset="0"/>
              </a:rPr>
              <a:t>Video Frame</a:t>
            </a:r>
            <a:endParaRPr lang="ko-KR" altLang="en-US" sz="1200" dirty="0">
              <a:latin typeface="Roboto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87F034D-49CE-42B6-86F4-6A5000E154F5}"/>
                  </a:ext>
                </a:extLst>
              </p:cNvPr>
              <p:cNvSpPr txBox="1"/>
              <p:nvPr/>
            </p:nvSpPr>
            <p:spPr>
              <a:xfrm rot="19656640">
                <a:off x="2627375" y="5494848"/>
                <a:ext cx="1299247" cy="307777"/>
              </a:xfrm>
              <a:prstGeom prst="rect">
                <a:avLst/>
              </a:prstGeom>
              <a:noFill/>
              <a:scene3d>
                <a:camera prst="perspectiveContrastingRightFacing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1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ko-KR" sz="1400" dirty="0">
                    <a:latin typeface="Roboto" panose="02000000000000000000" pitchFamily="2" charset="0"/>
                    <a:ea typeface="Roboto" panose="02000000000000000000" pitchFamily="2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altLang="ko-KR" sz="1400" dirty="0">
                    <a:latin typeface="Roboto" panose="02000000000000000000" pitchFamily="2" charset="0"/>
                    <a:ea typeface="Roboto" panose="02000000000000000000" pitchFamily="2" charset="0"/>
                  </a:rPr>
                  <a:t>, …</a:t>
                </a:r>
                <a:endParaRPr lang="ko-KR" altLang="en-US" sz="1400" dirty="0">
                  <a:latin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87F034D-49CE-42B6-86F4-6A5000E154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656640">
                <a:off x="2627375" y="5494848"/>
                <a:ext cx="1299247" cy="307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572B5F89-5EAE-4E85-AEFE-8C9EA6D7D101}"/>
              </a:ext>
            </a:extLst>
          </p:cNvPr>
          <p:cNvSpPr/>
          <p:nvPr/>
        </p:nvSpPr>
        <p:spPr>
          <a:xfrm>
            <a:off x="3969104" y="4184131"/>
            <a:ext cx="1227273" cy="18495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1BEC920-B2CA-4F4A-9CEC-236A8B625908}"/>
              </a:ext>
            </a:extLst>
          </p:cNvPr>
          <p:cNvSpPr txBox="1"/>
          <p:nvPr/>
        </p:nvSpPr>
        <p:spPr>
          <a:xfrm>
            <a:off x="4087391" y="4739584"/>
            <a:ext cx="1031268" cy="88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Roboto" panose="02000000000000000000" pitchFamily="2" charset="0"/>
                <a:ea typeface="Roboto" panose="02000000000000000000" pitchFamily="2" charset="0"/>
              </a:rPr>
              <a:t>Video Encoder</a:t>
            </a:r>
          </a:p>
          <a:p>
            <a:pPr algn="ctr">
              <a:lnSpc>
                <a:spcPct val="200000"/>
              </a:lnSpc>
            </a:pPr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(MARLIN)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cxnSp>
        <p:nvCxnSpPr>
          <p:cNvPr id="55" name="Google Shape;1364;p81">
            <a:extLst>
              <a:ext uri="{FF2B5EF4-FFF2-40B4-BE49-F238E27FC236}">
                <a16:creationId xmlns:a16="http://schemas.microsoft.com/office/drawing/2014/main" id="{8A832237-D1E6-4528-8AD3-CB04FD833F68}"/>
              </a:ext>
            </a:extLst>
          </p:cNvPr>
          <p:cNvCxnSpPr>
            <a:cxnSpLocks/>
          </p:cNvCxnSpPr>
          <p:nvPr/>
        </p:nvCxnSpPr>
        <p:spPr>
          <a:xfrm>
            <a:off x="5300106" y="5886332"/>
            <a:ext cx="529985" cy="0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046CFBA7-8D1D-4D4A-BFA7-C578277612B1}"/>
              </a:ext>
            </a:extLst>
          </p:cNvPr>
          <p:cNvSpPr/>
          <p:nvPr/>
        </p:nvSpPr>
        <p:spPr>
          <a:xfrm rot="5400000">
            <a:off x="5816491" y="5359930"/>
            <a:ext cx="369216" cy="161221"/>
          </a:xfrm>
          <a:prstGeom prst="rect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6426410-0AB2-424A-8391-120EC97333A8}"/>
              </a:ext>
            </a:extLst>
          </p:cNvPr>
          <p:cNvSpPr txBox="1"/>
          <p:nvPr/>
        </p:nvSpPr>
        <p:spPr>
          <a:xfrm>
            <a:off x="5003592" y="6012459"/>
            <a:ext cx="10113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Frame-wise Features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cxnSp>
        <p:nvCxnSpPr>
          <p:cNvPr id="58" name="Google Shape;1364;p81">
            <a:extLst>
              <a:ext uri="{FF2B5EF4-FFF2-40B4-BE49-F238E27FC236}">
                <a16:creationId xmlns:a16="http://schemas.microsoft.com/office/drawing/2014/main" id="{D7066BBA-FCAA-4CAE-BE45-E32A5670EB48}"/>
              </a:ext>
            </a:extLst>
          </p:cNvPr>
          <p:cNvCxnSpPr>
            <a:cxnSpLocks/>
          </p:cNvCxnSpPr>
          <p:nvPr/>
        </p:nvCxnSpPr>
        <p:spPr>
          <a:xfrm>
            <a:off x="5300106" y="4744797"/>
            <a:ext cx="1059971" cy="0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554874B-B487-4060-9CE7-DE0909549FFA}"/>
              </a:ext>
            </a:extLst>
          </p:cNvPr>
          <p:cNvSpPr/>
          <p:nvPr/>
        </p:nvSpPr>
        <p:spPr>
          <a:xfrm>
            <a:off x="6473140" y="4663467"/>
            <a:ext cx="1084352" cy="161221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601B465-737B-44E5-9473-9A2DE056C1E7}"/>
              </a:ext>
            </a:extLst>
          </p:cNvPr>
          <p:cNvSpPr txBox="1"/>
          <p:nvPr/>
        </p:nvSpPr>
        <p:spPr>
          <a:xfrm>
            <a:off x="6529309" y="4855619"/>
            <a:ext cx="10062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Roboto" panose="02000000000000000000" pitchFamily="2" charset="0"/>
                <a:ea typeface="Roboto" panose="02000000000000000000" pitchFamily="2" charset="0"/>
              </a:rPr>
              <a:t>Anchor Feature</a:t>
            </a:r>
            <a:endParaRPr lang="ko-KR" altLang="en-US" sz="900" dirty="0">
              <a:latin typeface="Roboto" panose="02000000000000000000" pitchFamily="2" charset="0"/>
            </a:endParaRPr>
          </a:p>
        </p:txBody>
      </p:sp>
      <p:cxnSp>
        <p:nvCxnSpPr>
          <p:cNvPr id="61" name="Google Shape;1364;p81">
            <a:extLst>
              <a:ext uri="{FF2B5EF4-FFF2-40B4-BE49-F238E27FC236}">
                <a16:creationId xmlns:a16="http://schemas.microsoft.com/office/drawing/2014/main" id="{4CCD5069-6979-4EF8-91EF-1CC51310565A}"/>
              </a:ext>
            </a:extLst>
          </p:cNvPr>
          <p:cNvCxnSpPr>
            <a:cxnSpLocks/>
          </p:cNvCxnSpPr>
          <p:nvPr/>
        </p:nvCxnSpPr>
        <p:spPr>
          <a:xfrm>
            <a:off x="6004450" y="3567636"/>
            <a:ext cx="0" cy="32078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Google Shape;1364;p81">
            <a:extLst>
              <a:ext uri="{FF2B5EF4-FFF2-40B4-BE49-F238E27FC236}">
                <a16:creationId xmlns:a16="http://schemas.microsoft.com/office/drawing/2014/main" id="{174EED6E-6A0C-4514-8B0C-B94E2BD96680}"/>
              </a:ext>
            </a:extLst>
          </p:cNvPr>
          <p:cNvCxnSpPr>
            <a:cxnSpLocks/>
          </p:cNvCxnSpPr>
          <p:nvPr/>
        </p:nvCxnSpPr>
        <p:spPr>
          <a:xfrm>
            <a:off x="6452415" y="3567636"/>
            <a:ext cx="0" cy="32078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Google Shape;1364;p81">
            <a:extLst>
              <a:ext uri="{FF2B5EF4-FFF2-40B4-BE49-F238E27FC236}">
                <a16:creationId xmlns:a16="http://schemas.microsoft.com/office/drawing/2014/main" id="{72E48093-C0F0-4013-8E50-88D4BBE6AF76}"/>
              </a:ext>
            </a:extLst>
          </p:cNvPr>
          <p:cNvCxnSpPr>
            <a:cxnSpLocks/>
          </p:cNvCxnSpPr>
          <p:nvPr/>
        </p:nvCxnSpPr>
        <p:spPr>
          <a:xfrm>
            <a:off x="6926867" y="3567636"/>
            <a:ext cx="0" cy="32078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Google Shape;1364;p81">
            <a:extLst>
              <a:ext uri="{FF2B5EF4-FFF2-40B4-BE49-F238E27FC236}">
                <a16:creationId xmlns:a16="http://schemas.microsoft.com/office/drawing/2014/main" id="{C18DE279-8292-4EA1-A936-798C7D639615}"/>
              </a:ext>
            </a:extLst>
          </p:cNvPr>
          <p:cNvCxnSpPr>
            <a:cxnSpLocks/>
          </p:cNvCxnSpPr>
          <p:nvPr/>
        </p:nvCxnSpPr>
        <p:spPr>
          <a:xfrm>
            <a:off x="8119579" y="3552135"/>
            <a:ext cx="0" cy="32078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C37C229B-BE99-4720-958F-BC82EF54ED6C}"/>
              </a:ext>
            </a:extLst>
          </p:cNvPr>
          <p:cNvSpPr/>
          <p:nvPr/>
        </p:nvSpPr>
        <p:spPr>
          <a:xfrm rot="5400000">
            <a:off x="6301815" y="5354148"/>
            <a:ext cx="380780" cy="161221"/>
          </a:xfrm>
          <a:prstGeom prst="rect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166106EE-19FC-42EB-993C-341537429FD5}"/>
              </a:ext>
            </a:extLst>
          </p:cNvPr>
          <p:cNvSpPr/>
          <p:nvPr/>
        </p:nvSpPr>
        <p:spPr>
          <a:xfrm rot="5400000">
            <a:off x="6789669" y="5354148"/>
            <a:ext cx="380780" cy="161221"/>
          </a:xfrm>
          <a:prstGeom prst="rect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DD3AC7AF-C145-429C-8390-98655A062AD1}"/>
              </a:ext>
            </a:extLst>
          </p:cNvPr>
          <p:cNvSpPr/>
          <p:nvPr/>
        </p:nvSpPr>
        <p:spPr>
          <a:xfrm rot="5400000">
            <a:off x="7964448" y="5360011"/>
            <a:ext cx="369055" cy="161221"/>
          </a:xfrm>
          <a:prstGeom prst="rect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68" name="화살표: 오각형 67">
            <a:extLst>
              <a:ext uri="{FF2B5EF4-FFF2-40B4-BE49-F238E27FC236}">
                <a16:creationId xmlns:a16="http://schemas.microsoft.com/office/drawing/2014/main" id="{02C2343A-C74A-4566-A02A-1EDE1D15B492}"/>
              </a:ext>
            </a:extLst>
          </p:cNvPr>
          <p:cNvSpPr/>
          <p:nvPr/>
        </p:nvSpPr>
        <p:spPr>
          <a:xfrm rot="16200000">
            <a:off x="5850974" y="3958074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69" name="화살표: 오각형 68">
            <a:extLst>
              <a:ext uri="{FF2B5EF4-FFF2-40B4-BE49-F238E27FC236}">
                <a16:creationId xmlns:a16="http://schemas.microsoft.com/office/drawing/2014/main" id="{46694A9C-603E-4FC5-BB96-25A7979E174D}"/>
              </a:ext>
            </a:extLst>
          </p:cNvPr>
          <p:cNvSpPr/>
          <p:nvPr/>
        </p:nvSpPr>
        <p:spPr>
          <a:xfrm rot="16200000">
            <a:off x="6312893" y="3954184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0" name="화살표: 오각형 69">
            <a:extLst>
              <a:ext uri="{FF2B5EF4-FFF2-40B4-BE49-F238E27FC236}">
                <a16:creationId xmlns:a16="http://schemas.microsoft.com/office/drawing/2014/main" id="{171F72F8-2AE9-44AB-A705-A46C92383667}"/>
              </a:ext>
            </a:extLst>
          </p:cNvPr>
          <p:cNvSpPr/>
          <p:nvPr/>
        </p:nvSpPr>
        <p:spPr>
          <a:xfrm rot="16200000">
            <a:off x="6782418" y="3957392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1" name="화살표: 오각형 70">
            <a:extLst>
              <a:ext uri="{FF2B5EF4-FFF2-40B4-BE49-F238E27FC236}">
                <a16:creationId xmlns:a16="http://schemas.microsoft.com/office/drawing/2014/main" id="{31EC14BC-FAA0-4493-9B08-A16E12E6195D}"/>
              </a:ext>
            </a:extLst>
          </p:cNvPr>
          <p:cNvSpPr/>
          <p:nvPr/>
        </p:nvSpPr>
        <p:spPr>
          <a:xfrm rot="16200000">
            <a:off x="7975130" y="3954183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BCD2C43-4E1C-4523-9584-FC664B425885}"/>
              </a:ext>
            </a:extLst>
          </p:cNvPr>
          <p:cNvSpPr txBox="1"/>
          <p:nvPr/>
        </p:nvSpPr>
        <p:spPr>
          <a:xfrm>
            <a:off x="7316857" y="3860724"/>
            <a:ext cx="461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Roboto" panose="02000000000000000000" pitchFamily="2" charset="0"/>
                <a:ea typeface="Roboto" panose="02000000000000000000" pitchFamily="2" charset="0"/>
              </a:rPr>
              <a:t>…</a:t>
            </a:r>
            <a:endParaRPr lang="ko-KR" altLang="en-US" b="1" dirty="0">
              <a:latin typeface="Roboto" panose="02000000000000000000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CB16E55-F31E-4057-915B-657CBCB4AAA5}"/>
              </a:ext>
            </a:extLst>
          </p:cNvPr>
          <p:cNvSpPr txBox="1"/>
          <p:nvPr/>
        </p:nvSpPr>
        <p:spPr>
          <a:xfrm>
            <a:off x="7346299" y="5600639"/>
            <a:ext cx="461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Roboto" panose="02000000000000000000" pitchFamily="2" charset="0"/>
                <a:ea typeface="Roboto" panose="02000000000000000000" pitchFamily="2" charset="0"/>
              </a:rPr>
              <a:t>…</a:t>
            </a:r>
            <a:endParaRPr lang="ko-KR" altLang="en-US" b="1" dirty="0">
              <a:latin typeface="Roboto" panose="02000000000000000000" pitchFamily="2" charset="0"/>
            </a:endParaRPr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B03AEEB6-FCDD-4605-BF1A-0D85343E1454}"/>
              </a:ext>
            </a:extLst>
          </p:cNvPr>
          <p:cNvCxnSpPr>
            <a:cxnSpLocks/>
            <a:stCxn id="68" idx="1"/>
            <a:endCxn id="7" idx="0"/>
          </p:cNvCxnSpPr>
          <p:nvPr/>
        </p:nvCxnSpPr>
        <p:spPr>
          <a:xfrm>
            <a:off x="5995423" y="4199787"/>
            <a:ext cx="1229951" cy="199858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95662F2C-F384-468A-B5F3-34E45EE2102D}"/>
              </a:ext>
            </a:extLst>
          </p:cNvPr>
          <p:cNvCxnSpPr>
            <a:cxnSpLocks/>
            <a:stCxn id="69" idx="1"/>
            <a:endCxn id="7" idx="0"/>
          </p:cNvCxnSpPr>
          <p:nvPr/>
        </p:nvCxnSpPr>
        <p:spPr>
          <a:xfrm>
            <a:off x="6457342" y="4195897"/>
            <a:ext cx="768032" cy="203748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C3F8AE40-7B9D-474F-88D2-F5B3F54D0542}"/>
              </a:ext>
            </a:extLst>
          </p:cNvPr>
          <p:cNvCxnSpPr>
            <a:cxnSpLocks/>
            <a:stCxn id="70" idx="1"/>
            <a:endCxn id="7" idx="0"/>
          </p:cNvCxnSpPr>
          <p:nvPr/>
        </p:nvCxnSpPr>
        <p:spPr>
          <a:xfrm>
            <a:off x="6926867" y="4199105"/>
            <a:ext cx="298507" cy="20054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A2D80F49-473B-4F66-AA25-D7E82606C13A}"/>
              </a:ext>
            </a:extLst>
          </p:cNvPr>
          <p:cNvCxnSpPr>
            <a:cxnSpLocks/>
            <a:stCxn id="71" idx="1"/>
            <a:endCxn id="7" idx="0"/>
          </p:cNvCxnSpPr>
          <p:nvPr/>
        </p:nvCxnSpPr>
        <p:spPr>
          <a:xfrm flipH="1">
            <a:off x="7225374" y="4195896"/>
            <a:ext cx="894205" cy="203749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4D361447-8214-4686-81C5-07F0FFBA19AA}"/>
              </a:ext>
            </a:extLst>
          </p:cNvPr>
          <p:cNvSpPr txBox="1"/>
          <p:nvPr/>
        </p:nvSpPr>
        <p:spPr>
          <a:xfrm>
            <a:off x="7503225" y="4397630"/>
            <a:ext cx="9246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dirty="0">
                <a:latin typeface="Roboto" panose="02000000000000000000" pitchFamily="2" charset="0"/>
                <a:ea typeface="Roboto" panose="02000000000000000000" pitchFamily="2" charset="0"/>
              </a:rPr>
              <a:t>A2V Mapper</a:t>
            </a:r>
            <a:endParaRPr lang="ko-KR" altLang="en-US" sz="900" b="1" dirty="0">
              <a:latin typeface="Roboto" panose="02000000000000000000" pitchFamily="2" charset="0"/>
            </a:endParaRPr>
          </a:p>
        </p:txBody>
      </p: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6CCBE8A4-4004-4D45-84D0-4D71C5332120}"/>
              </a:ext>
            </a:extLst>
          </p:cNvPr>
          <p:cNvCxnSpPr>
            <a:cxnSpLocks/>
            <a:stCxn id="7" idx="2"/>
            <a:endCxn id="56" idx="1"/>
          </p:cNvCxnSpPr>
          <p:nvPr/>
        </p:nvCxnSpPr>
        <p:spPr>
          <a:xfrm flipH="1">
            <a:off x="6001099" y="5064024"/>
            <a:ext cx="1224275" cy="191909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AE6AD448-8B91-49AB-8C0E-FA0C8D896D84}"/>
              </a:ext>
            </a:extLst>
          </p:cNvPr>
          <p:cNvCxnSpPr>
            <a:cxnSpLocks/>
            <a:stCxn id="7" idx="2"/>
            <a:endCxn id="65" idx="1"/>
          </p:cNvCxnSpPr>
          <p:nvPr/>
        </p:nvCxnSpPr>
        <p:spPr>
          <a:xfrm flipH="1">
            <a:off x="6492205" y="5064024"/>
            <a:ext cx="733169" cy="180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D7945AE1-C1AE-433C-B8A3-5E68BCAD7715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flipH="1">
            <a:off x="6980059" y="5064024"/>
            <a:ext cx="245315" cy="180345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CF7B369E-8563-45CA-AC69-84AB9DDF380F}"/>
              </a:ext>
            </a:extLst>
          </p:cNvPr>
          <p:cNvCxnSpPr>
            <a:cxnSpLocks/>
          </p:cNvCxnSpPr>
          <p:nvPr/>
        </p:nvCxnSpPr>
        <p:spPr>
          <a:xfrm>
            <a:off x="7363935" y="5064024"/>
            <a:ext cx="923601" cy="19207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타원 82">
            <a:extLst>
              <a:ext uri="{FF2B5EF4-FFF2-40B4-BE49-F238E27FC236}">
                <a16:creationId xmlns:a16="http://schemas.microsoft.com/office/drawing/2014/main" id="{36E84878-FF37-40A9-A285-793A8C74E6C4}"/>
              </a:ext>
            </a:extLst>
          </p:cNvPr>
          <p:cNvSpPr/>
          <p:nvPr/>
        </p:nvSpPr>
        <p:spPr>
          <a:xfrm>
            <a:off x="9042399" y="4814961"/>
            <a:ext cx="73891" cy="5208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84" name="Google Shape;1364;p81">
            <a:extLst>
              <a:ext uri="{FF2B5EF4-FFF2-40B4-BE49-F238E27FC236}">
                <a16:creationId xmlns:a16="http://schemas.microsoft.com/office/drawing/2014/main" id="{62976CA5-23DC-43C2-A7EC-FCBBF812B002}"/>
              </a:ext>
            </a:extLst>
          </p:cNvPr>
          <p:cNvCxnSpPr>
            <a:cxnSpLocks/>
          </p:cNvCxnSpPr>
          <p:nvPr/>
        </p:nvCxnSpPr>
        <p:spPr>
          <a:xfrm>
            <a:off x="10803084" y="2232929"/>
            <a:ext cx="0" cy="2164701"/>
          </a:xfrm>
          <a:prstGeom prst="straightConnector1">
            <a:avLst/>
          </a:prstGeom>
          <a:ln w="19050">
            <a:headEnd type="none" w="sm" len="sm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1F00AE89-8ADC-4CCB-A27E-58483C47E37B}"/>
              </a:ext>
            </a:extLst>
          </p:cNvPr>
          <p:cNvSpPr txBox="1"/>
          <p:nvPr/>
        </p:nvSpPr>
        <p:spPr>
          <a:xfrm>
            <a:off x="8783773" y="5674734"/>
            <a:ext cx="744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Roboto" panose="02000000000000000000" pitchFamily="2" charset="0"/>
                <a:ea typeface="Roboto" panose="02000000000000000000" pitchFamily="2" charset="0"/>
              </a:rPr>
              <a:t>Max Pool</a:t>
            </a:r>
            <a:endParaRPr lang="ko-KR" altLang="en-US" sz="1000" dirty="0">
              <a:latin typeface="Roboto" panose="02000000000000000000" pitchFamily="2" charset="0"/>
            </a:endParaRPr>
          </a:p>
        </p:txBody>
      </p:sp>
      <p:cxnSp>
        <p:nvCxnSpPr>
          <p:cNvPr id="86" name="Google Shape;1364;p81">
            <a:extLst>
              <a:ext uri="{FF2B5EF4-FFF2-40B4-BE49-F238E27FC236}">
                <a16:creationId xmlns:a16="http://schemas.microsoft.com/office/drawing/2014/main" id="{C15510B5-FA0A-4BBD-B926-9CD6E85FB141}"/>
              </a:ext>
            </a:extLst>
          </p:cNvPr>
          <p:cNvCxnSpPr>
            <a:cxnSpLocks/>
          </p:cNvCxnSpPr>
          <p:nvPr/>
        </p:nvCxnSpPr>
        <p:spPr>
          <a:xfrm>
            <a:off x="9845903" y="4773020"/>
            <a:ext cx="1789020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B77F278A-F392-411F-942D-00F049D9F4B4}"/>
              </a:ext>
            </a:extLst>
          </p:cNvPr>
          <p:cNvSpPr txBox="1"/>
          <p:nvPr/>
        </p:nvSpPr>
        <p:spPr>
          <a:xfrm>
            <a:off x="11561248" y="4628462"/>
            <a:ext cx="559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 / F</a:t>
            </a:r>
            <a:endParaRPr lang="ko-KR" altLang="en-US" sz="1200" b="1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88" name="화살표: 오각형 87">
            <a:extLst>
              <a:ext uri="{FF2B5EF4-FFF2-40B4-BE49-F238E27FC236}">
                <a16:creationId xmlns:a16="http://schemas.microsoft.com/office/drawing/2014/main" id="{9DC381BF-96C6-4CF6-A92F-BC8BDC35AF10}"/>
              </a:ext>
            </a:extLst>
          </p:cNvPr>
          <p:cNvSpPr/>
          <p:nvPr/>
        </p:nvSpPr>
        <p:spPr>
          <a:xfrm rot="16200000">
            <a:off x="3510677" y="1651219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89" name="화살표: 오각형 88">
            <a:extLst>
              <a:ext uri="{FF2B5EF4-FFF2-40B4-BE49-F238E27FC236}">
                <a16:creationId xmlns:a16="http://schemas.microsoft.com/office/drawing/2014/main" id="{6947CE2F-AB3E-4D7E-A2C8-75B6DDEC32C3}"/>
              </a:ext>
            </a:extLst>
          </p:cNvPr>
          <p:cNvSpPr/>
          <p:nvPr/>
        </p:nvSpPr>
        <p:spPr>
          <a:xfrm rot="16200000">
            <a:off x="3557114" y="1692415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0" name="화살표: 오각형 89">
            <a:extLst>
              <a:ext uri="{FF2B5EF4-FFF2-40B4-BE49-F238E27FC236}">
                <a16:creationId xmlns:a16="http://schemas.microsoft.com/office/drawing/2014/main" id="{D9E7379A-56E9-4DA6-9FAB-FCE4D67BF39F}"/>
              </a:ext>
            </a:extLst>
          </p:cNvPr>
          <p:cNvSpPr/>
          <p:nvPr/>
        </p:nvSpPr>
        <p:spPr>
          <a:xfrm rot="16200000">
            <a:off x="3614341" y="1720148"/>
            <a:ext cx="288897" cy="194529"/>
          </a:xfrm>
          <a:prstGeom prst="homePlate">
            <a:avLst/>
          </a:prstGeom>
          <a:solidFill>
            <a:srgbClr val="359384"/>
          </a:solidFill>
          <a:ln w="31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9B0F1E4-6DD6-4393-A70A-CC30B507F390}"/>
              </a:ext>
            </a:extLst>
          </p:cNvPr>
          <p:cNvSpPr/>
          <p:nvPr/>
        </p:nvSpPr>
        <p:spPr>
          <a:xfrm rot="5400000">
            <a:off x="5821251" y="5805523"/>
            <a:ext cx="369216" cy="1612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41623BB7-8CE3-4220-BC59-8D197A393258}"/>
              </a:ext>
            </a:extLst>
          </p:cNvPr>
          <p:cNvSpPr/>
          <p:nvPr/>
        </p:nvSpPr>
        <p:spPr>
          <a:xfrm rot="5400000">
            <a:off x="6307597" y="5805525"/>
            <a:ext cx="369216" cy="1612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556A718D-63EC-4512-9555-6DD46E3568D9}"/>
              </a:ext>
            </a:extLst>
          </p:cNvPr>
          <p:cNvSpPr/>
          <p:nvPr/>
        </p:nvSpPr>
        <p:spPr>
          <a:xfrm rot="5400000">
            <a:off x="6801008" y="5805526"/>
            <a:ext cx="369216" cy="1612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B8DA30D7-1D55-4C1E-8506-D72E86AF76BB}"/>
              </a:ext>
            </a:extLst>
          </p:cNvPr>
          <p:cNvSpPr/>
          <p:nvPr/>
        </p:nvSpPr>
        <p:spPr>
          <a:xfrm rot="5400000">
            <a:off x="7964367" y="5805525"/>
            <a:ext cx="369216" cy="16122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5" name="오른쪽 중괄호 94">
            <a:extLst>
              <a:ext uri="{FF2B5EF4-FFF2-40B4-BE49-F238E27FC236}">
                <a16:creationId xmlns:a16="http://schemas.microsoft.com/office/drawing/2014/main" id="{C0EC216D-4270-443B-BF49-CB548A0807BE}"/>
              </a:ext>
            </a:extLst>
          </p:cNvPr>
          <p:cNvSpPr/>
          <p:nvPr/>
        </p:nvSpPr>
        <p:spPr>
          <a:xfrm>
            <a:off x="8242660" y="5418704"/>
            <a:ext cx="88156" cy="48971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6" name="오른쪽 중괄호 95">
            <a:extLst>
              <a:ext uri="{FF2B5EF4-FFF2-40B4-BE49-F238E27FC236}">
                <a16:creationId xmlns:a16="http://schemas.microsoft.com/office/drawing/2014/main" id="{BF92860D-A399-4E9B-88FB-E3F1C4646A1A}"/>
              </a:ext>
            </a:extLst>
          </p:cNvPr>
          <p:cNvSpPr/>
          <p:nvPr/>
        </p:nvSpPr>
        <p:spPr>
          <a:xfrm>
            <a:off x="7060670" y="5418704"/>
            <a:ext cx="88156" cy="48971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7" name="오른쪽 중괄호 96">
            <a:extLst>
              <a:ext uri="{FF2B5EF4-FFF2-40B4-BE49-F238E27FC236}">
                <a16:creationId xmlns:a16="http://schemas.microsoft.com/office/drawing/2014/main" id="{95DE1E0A-A7EF-4351-964F-0CAB6697F73C}"/>
              </a:ext>
            </a:extLst>
          </p:cNvPr>
          <p:cNvSpPr/>
          <p:nvPr/>
        </p:nvSpPr>
        <p:spPr>
          <a:xfrm>
            <a:off x="6574361" y="5412573"/>
            <a:ext cx="88156" cy="48971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98" name="오른쪽 중괄호 97">
            <a:extLst>
              <a:ext uri="{FF2B5EF4-FFF2-40B4-BE49-F238E27FC236}">
                <a16:creationId xmlns:a16="http://schemas.microsoft.com/office/drawing/2014/main" id="{7EE59F6E-CC47-4747-A92C-CF3A677B9856}"/>
              </a:ext>
            </a:extLst>
          </p:cNvPr>
          <p:cNvSpPr/>
          <p:nvPr/>
        </p:nvSpPr>
        <p:spPr>
          <a:xfrm>
            <a:off x="6091461" y="5412573"/>
            <a:ext cx="88156" cy="48971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99" name="연결선: 꺾임 98">
            <a:extLst>
              <a:ext uri="{FF2B5EF4-FFF2-40B4-BE49-F238E27FC236}">
                <a16:creationId xmlns:a16="http://schemas.microsoft.com/office/drawing/2014/main" id="{7A944192-1A87-4BBE-9BB0-63CA88612F07}"/>
              </a:ext>
            </a:extLst>
          </p:cNvPr>
          <p:cNvCxnSpPr>
            <a:cxnSpLocks/>
          </p:cNvCxnSpPr>
          <p:nvPr/>
        </p:nvCxnSpPr>
        <p:spPr>
          <a:xfrm flipV="1">
            <a:off x="8483600" y="4771740"/>
            <a:ext cx="1369773" cy="906925"/>
          </a:xfrm>
          <a:prstGeom prst="bentConnector3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oogle Shape;1364;p81">
            <a:extLst>
              <a:ext uri="{FF2B5EF4-FFF2-40B4-BE49-F238E27FC236}">
                <a16:creationId xmlns:a16="http://schemas.microsoft.com/office/drawing/2014/main" id="{4B2AA118-E4E5-41DD-84E7-8ADEDD485FA3}"/>
              </a:ext>
            </a:extLst>
          </p:cNvPr>
          <p:cNvCxnSpPr>
            <a:cxnSpLocks/>
          </p:cNvCxnSpPr>
          <p:nvPr/>
        </p:nvCxnSpPr>
        <p:spPr>
          <a:xfrm>
            <a:off x="7712674" y="4744236"/>
            <a:ext cx="1557780" cy="20072"/>
          </a:xfrm>
          <a:prstGeom prst="straightConnector1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타원 100">
            <a:extLst>
              <a:ext uri="{FF2B5EF4-FFF2-40B4-BE49-F238E27FC236}">
                <a16:creationId xmlns:a16="http://schemas.microsoft.com/office/drawing/2014/main" id="{7249AE7B-9A28-43BE-BE02-B57B1E648339}"/>
              </a:ext>
            </a:extLst>
          </p:cNvPr>
          <p:cNvSpPr/>
          <p:nvPr/>
        </p:nvSpPr>
        <p:spPr>
          <a:xfrm>
            <a:off x="9063516" y="4658949"/>
            <a:ext cx="216000" cy="216000"/>
          </a:xfrm>
          <a:prstGeom prst="ellipse">
            <a:avLst/>
          </a:prstGeom>
          <a:solidFill>
            <a:srgbClr val="E2F0D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02" name="더하기 기호 101">
            <a:extLst>
              <a:ext uri="{FF2B5EF4-FFF2-40B4-BE49-F238E27FC236}">
                <a16:creationId xmlns:a16="http://schemas.microsoft.com/office/drawing/2014/main" id="{335F1F74-F975-44E5-A282-F50E0886F93F}"/>
              </a:ext>
            </a:extLst>
          </p:cNvPr>
          <p:cNvSpPr/>
          <p:nvPr/>
        </p:nvSpPr>
        <p:spPr>
          <a:xfrm>
            <a:off x="9081516" y="4681741"/>
            <a:ext cx="180000" cy="180000"/>
          </a:xfrm>
          <a:prstGeom prst="mathPlus">
            <a:avLst>
              <a:gd name="adj1" fmla="val 815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C19E49E-381A-40D2-A60A-3D9D97576250}"/>
              </a:ext>
            </a:extLst>
          </p:cNvPr>
          <p:cNvSpPr txBox="1"/>
          <p:nvPr/>
        </p:nvSpPr>
        <p:spPr>
          <a:xfrm>
            <a:off x="10433696" y="6064327"/>
            <a:ext cx="14980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Roboto" panose="02000000000000000000" pitchFamily="2" charset="0"/>
                <a:ea typeface="Roboto" panose="02000000000000000000" pitchFamily="2" charset="0"/>
              </a:rPr>
              <a:t>Element-wise Difference</a:t>
            </a:r>
            <a:endParaRPr lang="ko-KR" altLang="en-US" sz="900" dirty="0">
              <a:latin typeface="Roboto" panose="02000000000000000000" pitchFamily="2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4F19E966-0978-4648-A5B9-BEA118A75A0C}"/>
              </a:ext>
            </a:extLst>
          </p:cNvPr>
          <p:cNvSpPr txBox="1"/>
          <p:nvPr/>
        </p:nvSpPr>
        <p:spPr>
          <a:xfrm>
            <a:off x="10436413" y="5673995"/>
            <a:ext cx="9580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Roboto" panose="02000000000000000000" pitchFamily="2" charset="0"/>
                <a:ea typeface="Roboto" panose="02000000000000000000" pitchFamily="2" charset="0"/>
              </a:rPr>
              <a:t>Concatenation</a:t>
            </a:r>
            <a:endParaRPr lang="ko-KR" altLang="en-US" sz="900" dirty="0">
              <a:latin typeface="Roboto" panose="02000000000000000000" pitchFamily="2" charset="0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8D15298A-56C5-4620-B78E-50A3AE4C0F24}"/>
              </a:ext>
            </a:extLst>
          </p:cNvPr>
          <p:cNvGrpSpPr/>
          <p:nvPr/>
        </p:nvGrpSpPr>
        <p:grpSpPr>
          <a:xfrm>
            <a:off x="6204810" y="5600639"/>
            <a:ext cx="108000" cy="108000"/>
            <a:chOff x="9845623" y="5892475"/>
            <a:chExt cx="216000" cy="216000"/>
          </a:xfrm>
        </p:grpSpPr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11DFE43F-75A6-49C0-9880-4EDF6E2C0E10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07" name="직선 연결선 106">
              <a:extLst>
                <a:ext uri="{FF2B5EF4-FFF2-40B4-BE49-F238E27FC236}">
                  <a16:creationId xmlns:a16="http://schemas.microsoft.com/office/drawing/2014/main" id="{FA548583-B5F4-4FBA-9832-FC1C62C1EAFD}"/>
                </a:ext>
              </a:extLst>
            </p:cNvPr>
            <p:cNvCxnSpPr>
              <a:cxnSpLocks/>
            </p:cNvCxnSpPr>
            <p:nvPr/>
          </p:nvCxnSpPr>
          <p:spPr>
            <a:xfrm>
              <a:off x="9855487" y="599992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44A906B1-A8D0-42B1-9841-B2E7EC78466B}"/>
              </a:ext>
            </a:extLst>
          </p:cNvPr>
          <p:cNvGrpSpPr/>
          <p:nvPr/>
        </p:nvGrpSpPr>
        <p:grpSpPr>
          <a:xfrm>
            <a:off x="6692523" y="5600639"/>
            <a:ext cx="108000" cy="108000"/>
            <a:chOff x="9845623" y="5892475"/>
            <a:chExt cx="216000" cy="216000"/>
          </a:xfrm>
        </p:grpSpPr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E0CFB984-5008-4EC2-803D-70E691C15ECA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359D4FCF-0119-4A07-832C-79B164ED0A19}"/>
                </a:ext>
              </a:extLst>
            </p:cNvPr>
            <p:cNvCxnSpPr>
              <a:cxnSpLocks/>
            </p:cNvCxnSpPr>
            <p:nvPr/>
          </p:nvCxnSpPr>
          <p:spPr>
            <a:xfrm>
              <a:off x="9855487" y="599992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AC86056F-8E25-4E10-B764-BEBC6E0AD56B}"/>
              </a:ext>
            </a:extLst>
          </p:cNvPr>
          <p:cNvGrpSpPr/>
          <p:nvPr/>
        </p:nvGrpSpPr>
        <p:grpSpPr>
          <a:xfrm>
            <a:off x="7175436" y="5600639"/>
            <a:ext cx="108000" cy="108000"/>
            <a:chOff x="9845623" y="5892475"/>
            <a:chExt cx="216000" cy="216000"/>
          </a:xfrm>
        </p:grpSpPr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A252C878-347A-4BA0-9D9D-8661ED93995C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13" name="직선 연결선 112">
              <a:extLst>
                <a:ext uri="{FF2B5EF4-FFF2-40B4-BE49-F238E27FC236}">
                  <a16:creationId xmlns:a16="http://schemas.microsoft.com/office/drawing/2014/main" id="{58589A38-917E-497E-B33C-41ACA0F56C57}"/>
                </a:ext>
              </a:extLst>
            </p:cNvPr>
            <p:cNvCxnSpPr>
              <a:cxnSpLocks/>
            </p:cNvCxnSpPr>
            <p:nvPr/>
          </p:nvCxnSpPr>
          <p:spPr>
            <a:xfrm>
              <a:off x="9855487" y="599992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7343C5AC-DD82-428B-B047-FD647F376A33}"/>
              </a:ext>
            </a:extLst>
          </p:cNvPr>
          <p:cNvGrpSpPr/>
          <p:nvPr/>
        </p:nvGrpSpPr>
        <p:grpSpPr>
          <a:xfrm>
            <a:off x="8349280" y="5600639"/>
            <a:ext cx="108000" cy="108000"/>
            <a:chOff x="9845623" y="5892475"/>
            <a:chExt cx="216000" cy="216000"/>
          </a:xfrm>
        </p:grpSpPr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2F63D228-FDAC-4B90-91D7-84D20AC5AAA3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16" name="직선 연결선 115">
              <a:extLst>
                <a:ext uri="{FF2B5EF4-FFF2-40B4-BE49-F238E27FC236}">
                  <a16:creationId xmlns:a16="http://schemas.microsoft.com/office/drawing/2014/main" id="{0210A7F1-3667-4BD3-9854-35CD5E2598B0}"/>
                </a:ext>
              </a:extLst>
            </p:cNvPr>
            <p:cNvCxnSpPr>
              <a:cxnSpLocks/>
            </p:cNvCxnSpPr>
            <p:nvPr/>
          </p:nvCxnSpPr>
          <p:spPr>
            <a:xfrm>
              <a:off x="9855487" y="599992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A727A5A0-D629-483E-8A7B-9B2E7148D784}"/>
              </a:ext>
            </a:extLst>
          </p:cNvPr>
          <p:cNvGrpSpPr/>
          <p:nvPr/>
        </p:nvGrpSpPr>
        <p:grpSpPr>
          <a:xfrm>
            <a:off x="10355307" y="6107258"/>
            <a:ext cx="144000" cy="144000"/>
            <a:chOff x="9845623" y="5892475"/>
            <a:chExt cx="216000" cy="216000"/>
          </a:xfrm>
        </p:grpSpPr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B8D4237B-C1A9-48F3-9889-6306F628EFA2}"/>
                </a:ext>
              </a:extLst>
            </p:cNvPr>
            <p:cNvSpPr/>
            <p:nvPr/>
          </p:nvSpPr>
          <p:spPr>
            <a:xfrm>
              <a:off x="9845623" y="5892475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cxnSp>
          <p:nvCxnSpPr>
            <p:cNvPr id="119" name="직선 연결선 118">
              <a:extLst>
                <a:ext uri="{FF2B5EF4-FFF2-40B4-BE49-F238E27FC236}">
                  <a16:creationId xmlns:a16="http://schemas.microsoft.com/office/drawing/2014/main" id="{81AB376A-C5AE-4895-82F2-F0B374FD1D67}"/>
                </a:ext>
              </a:extLst>
            </p:cNvPr>
            <p:cNvCxnSpPr>
              <a:cxnSpLocks/>
            </p:cNvCxnSpPr>
            <p:nvPr/>
          </p:nvCxnSpPr>
          <p:spPr>
            <a:xfrm>
              <a:off x="9890623" y="6013912"/>
              <a:ext cx="135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F078E6B2-BEEE-465F-ACCF-E9F02CB3FBD0}"/>
              </a:ext>
            </a:extLst>
          </p:cNvPr>
          <p:cNvGrpSpPr/>
          <p:nvPr/>
        </p:nvGrpSpPr>
        <p:grpSpPr>
          <a:xfrm>
            <a:off x="10343307" y="5708414"/>
            <a:ext cx="144000" cy="144000"/>
            <a:chOff x="9716209" y="5781716"/>
            <a:chExt cx="216000" cy="216000"/>
          </a:xfrm>
        </p:grpSpPr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19A40AAE-B201-4FD4-AF61-CFC0160BB755}"/>
                </a:ext>
              </a:extLst>
            </p:cNvPr>
            <p:cNvSpPr/>
            <p:nvPr/>
          </p:nvSpPr>
          <p:spPr>
            <a:xfrm>
              <a:off x="9716209" y="5781716"/>
              <a:ext cx="216000" cy="216000"/>
            </a:xfrm>
            <a:prstGeom prst="ellipse">
              <a:avLst/>
            </a:prstGeom>
            <a:solidFill>
              <a:srgbClr val="E2F0D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oboto" panose="02000000000000000000" pitchFamily="2" charset="0"/>
              </a:endParaRPr>
            </a:p>
          </p:txBody>
        </p:sp>
        <p:sp>
          <p:nvSpPr>
            <p:cNvPr id="122" name="더하기 기호 121">
              <a:extLst>
                <a:ext uri="{FF2B5EF4-FFF2-40B4-BE49-F238E27FC236}">
                  <a16:creationId xmlns:a16="http://schemas.microsoft.com/office/drawing/2014/main" id="{B2326895-4999-474F-AD87-51D0CD28AAC6}"/>
                </a:ext>
              </a:extLst>
            </p:cNvPr>
            <p:cNvSpPr/>
            <p:nvPr/>
          </p:nvSpPr>
          <p:spPr>
            <a:xfrm>
              <a:off x="9741354" y="5811653"/>
              <a:ext cx="180000" cy="180000"/>
            </a:xfrm>
            <a:prstGeom prst="mathPlus">
              <a:avLst>
                <a:gd name="adj1" fmla="val 8151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Roboto" panose="02000000000000000000" pitchFamily="2" charset="0"/>
              </a:endParaRPr>
            </a:p>
          </p:txBody>
        </p:sp>
      </p:grp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88501F7D-F728-4996-9983-79D3A48533D9}"/>
              </a:ext>
            </a:extLst>
          </p:cNvPr>
          <p:cNvSpPr/>
          <p:nvPr/>
        </p:nvSpPr>
        <p:spPr>
          <a:xfrm>
            <a:off x="10216487" y="5600639"/>
            <a:ext cx="1715281" cy="7471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3F26FD8-9AF0-46D0-8C0B-D9C6EE99951E}"/>
              </a:ext>
            </a:extLst>
          </p:cNvPr>
          <p:cNvSpPr txBox="1"/>
          <p:nvPr/>
        </p:nvSpPr>
        <p:spPr>
          <a:xfrm>
            <a:off x="6481242" y="2161293"/>
            <a:ext cx="6078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Real</a:t>
            </a:r>
            <a:endParaRPr lang="ko-KR" altLang="en-US" sz="1600" b="1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9D42DE6-0C88-4FDC-B1FE-4C39B917BE4F}"/>
              </a:ext>
            </a:extLst>
          </p:cNvPr>
          <p:cNvSpPr txBox="1"/>
          <p:nvPr/>
        </p:nvSpPr>
        <p:spPr>
          <a:xfrm>
            <a:off x="8625730" y="2359867"/>
            <a:ext cx="6923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Fake</a:t>
            </a:r>
            <a:endParaRPr lang="ko-KR" altLang="en-US" sz="1600" b="1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E5A3D9BA-1BF3-4594-80DE-E68F362ED606}"/>
              </a:ext>
            </a:extLst>
          </p:cNvPr>
          <p:cNvSpPr txBox="1"/>
          <p:nvPr/>
        </p:nvSpPr>
        <p:spPr>
          <a:xfrm>
            <a:off x="4207729" y="5523647"/>
            <a:ext cx="8183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Roboto" panose="02000000000000000000" pitchFamily="2" charset="0"/>
                <a:ea typeface="Roboto" panose="02000000000000000000" pitchFamily="2" charset="0"/>
              </a:rPr>
              <a:t>Fine-tune</a:t>
            </a:r>
            <a:endParaRPr lang="ko-KR" altLang="en-US" sz="1100" b="1" dirty="0">
              <a:latin typeface="Roboto" panose="02000000000000000000" pitchFamily="2" charset="0"/>
            </a:endParaRPr>
          </a:p>
        </p:txBody>
      </p:sp>
      <p:sp>
        <p:nvSpPr>
          <p:cNvPr id="127" name="사각형: 둥근 모서리 126">
            <a:extLst>
              <a:ext uri="{FF2B5EF4-FFF2-40B4-BE49-F238E27FC236}">
                <a16:creationId xmlns:a16="http://schemas.microsoft.com/office/drawing/2014/main" id="{F4BA29FE-7301-46F7-8F94-A9384446A2C4}"/>
              </a:ext>
            </a:extLst>
          </p:cNvPr>
          <p:cNvSpPr/>
          <p:nvPr/>
        </p:nvSpPr>
        <p:spPr>
          <a:xfrm>
            <a:off x="9539000" y="4231119"/>
            <a:ext cx="289737" cy="10371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6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E5D1418D-083A-4832-91A8-4A0CA560E4B3}"/>
              </a:ext>
            </a:extLst>
          </p:cNvPr>
          <p:cNvCxnSpPr>
            <a:cxnSpLocks/>
          </p:cNvCxnSpPr>
          <p:nvPr/>
        </p:nvCxnSpPr>
        <p:spPr>
          <a:xfrm flipV="1">
            <a:off x="7606079" y="1996209"/>
            <a:ext cx="1106301" cy="278371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9" name="사각형: 둥근 모서리 128">
            <a:extLst>
              <a:ext uri="{FF2B5EF4-FFF2-40B4-BE49-F238E27FC236}">
                <a16:creationId xmlns:a16="http://schemas.microsoft.com/office/drawing/2014/main" id="{F350D543-F64D-4D0E-85AB-0F079F3E6A79}"/>
              </a:ext>
            </a:extLst>
          </p:cNvPr>
          <p:cNvSpPr/>
          <p:nvPr/>
        </p:nvSpPr>
        <p:spPr>
          <a:xfrm>
            <a:off x="10193499" y="4454561"/>
            <a:ext cx="1200947" cy="664379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D8BFD95-2A0A-4A6B-8C5C-AF4CC9BB5AB9}"/>
              </a:ext>
            </a:extLst>
          </p:cNvPr>
          <p:cNvSpPr txBox="1"/>
          <p:nvPr/>
        </p:nvSpPr>
        <p:spPr>
          <a:xfrm>
            <a:off x="10228909" y="4621659"/>
            <a:ext cx="1172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Confidence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131" name="화살표: 오른쪽 130">
            <a:extLst>
              <a:ext uri="{FF2B5EF4-FFF2-40B4-BE49-F238E27FC236}">
                <a16:creationId xmlns:a16="http://schemas.microsoft.com/office/drawing/2014/main" id="{40F1FBAD-4C99-44A0-B34D-570B9BBCDFD1}"/>
              </a:ext>
            </a:extLst>
          </p:cNvPr>
          <p:cNvSpPr/>
          <p:nvPr/>
        </p:nvSpPr>
        <p:spPr>
          <a:xfrm rot="1148775">
            <a:off x="4957917" y="1813268"/>
            <a:ext cx="537383" cy="359477"/>
          </a:xfrm>
          <a:prstGeom prst="rightArrow">
            <a:avLst/>
          </a:prstGeom>
          <a:solidFill>
            <a:srgbClr val="359384"/>
          </a:solidFill>
          <a:ln>
            <a:solidFill>
              <a:schemeClr val="accent6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sp>
        <p:nvSpPr>
          <p:cNvPr id="132" name="화살표: 오른쪽 131">
            <a:extLst>
              <a:ext uri="{FF2B5EF4-FFF2-40B4-BE49-F238E27FC236}">
                <a16:creationId xmlns:a16="http://schemas.microsoft.com/office/drawing/2014/main" id="{B793B087-86A1-403B-B14A-2D187E007F96}"/>
              </a:ext>
            </a:extLst>
          </p:cNvPr>
          <p:cNvSpPr/>
          <p:nvPr/>
        </p:nvSpPr>
        <p:spPr>
          <a:xfrm rot="20451225" flipV="1">
            <a:off x="4998401" y="2493110"/>
            <a:ext cx="537383" cy="359477"/>
          </a:xfrm>
          <a:prstGeom prst="rightArrow">
            <a:avLst/>
          </a:prstGeom>
          <a:solidFill>
            <a:srgbClr val="359384"/>
          </a:solidFill>
          <a:ln>
            <a:solidFill>
              <a:schemeClr val="accent6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oboto" panose="02000000000000000000" pitchFamily="2" charset="0"/>
            </a:endParaRPr>
          </a:p>
        </p:txBody>
      </p: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E402FDAA-FCCB-43B0-B6FD-9B1402920903}"/>
              </a:ext>
            </a:extLst>
          </p:cNvPr>
          <p:cNvCxnSpPr>
            <a:cxnSpLocks/>
          </p:cNvCxnSpPr>
          <p:nvPr/>
        </p:nvCxnSpPr>
        <p:spPr>
          <a:xfrm flipV="1">
            <a:off x="7034774" y="1810013"/>
            <a:ext cx="152854" cy="251828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292327B5-206E-4A77-A994-690EA9D57F81}"/>
              </a:ext>
            </a:extLst>
          </p:cNvPr>
          <p:cNvSpPr txBox="1"/>
          <p:nvPr/>
        </p:nvSpPr>
        <p:spPr>
          <a:xfrm rot="5400000">
            <a:off x="8972371" y="4615278"/>
            <a:ext cx="1441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MLP Head</a:t>
            </a:r>
            <a:endParaRPr lang="ko-KR" altLang="en-US" sz="14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cxnSp>
        <p:nvCxnSpPr>
          <p:cNvPr id="135" name="직선 연결선 134">
            <a:extLst>
              <a:ext uri="{FF2B5EF4-FFF2-40B4-BE49-F238E27FC236}">
                <a16:creationId xmlns:a16="http://schemas.microsoft.com/office/drawing/2014/main" id="{172F5A79-F1BF-422A-88CC-6C6AE412D730}"/>
              </a:ext>
            </a:extLst>
          </p:cNvPr>
          <p:cNvCxnSpPr>
            <a:cxnSpLocks/>
          </p:cNvCxnSpPr>
          <p:nvPr/>
        </p:nvCxnSpPr>
        <p:spPr>
          <a:xfrm flipV="1">
            <a:off x="7280356" y="1452028"/>
            <a:ext cx="240252" cy="415781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4D6212C8-862E-4ED2-B8E5-514FD6774681}"/>
              </a:ext>
            </a:extLst>
          </p:cNvPr>
          <p:cNvSpPr txBox="1"/>
          <p:nvPr/>
        </p:nvSpPr>
        <p:spPr>
          <a:xfrm>
            <a:off x="3409339" y="966528"/>
            <a:ext cx="1504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Roboto" panose="02000000000000000000" pitchFamily="2" charset="0"/>
                <a:ea typeface="Roboto" panose="02000000000000000000" pitchFamily="2" charset="0"/>
              </a:rPr>
              <a:t>Audio Encoder</a:t>
            </a:r>
            <a:endParaRPr lang="ko-KR" altLang="en-US" sz="1400" b="1" dirty="0">
              <a:latin typeface="Roboto" panose="02000000000000000000" pitchFamily="2" charset="0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97FEC03-5B61-4026-A985-CBC36F873DB4}"/>
              </a:ext>
            </a:extLst>
          </p:cNvPr>
          <p:cNvSpPr txBox="1"/>
          <p:nvPr/>
        </p:nvSpPr>
        <p:spPr>
          <a:xfrm rot="20792503">
            <a:off x="7575435" y="1968518"/>
            <a:ext cx="4908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Hard</a:t>
            </a:r>
            <a:endParaRPr lang="ko-KR" altLang="en-US" sz="1050" dirty="0">
              <a:solidFill>
                <a:schemeClr val="accent2">
                  <a:lumMod val="5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647772C-9D6F-4AD9-8098-92D11785C83D}"/>
              </a:ext>
            </a:extLst>
          </p:cNvPr>
          <p:cNvSpPr txBox="1"/>
          <p:nvPr/>
        </p:nvSpPr>
        <p:spPr>
          <a:xfrm rot="20792503">
            <a:off x="8214949" y="1795445"/>
            <a:ext cx="62429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Normal</a:t>
            </a:r>
            <a:endParaRPr lang="ko-KR" altLang="en-US" sz="1050" dirty="0">
              <a:solidFill>
                <a:schemeClr val="accent2">
                  <a:lumMod val="5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559B0B21-2EBC-4A10-8A39-050E23E035DC}"/>
              </a:ext>
            </a:extLst>
          </p:cNvPr>
          <p:cNvSpPr txBox="1"/>
          <p:nvPr/>
        </p:nvSpPr>
        <p:spPr>
          <a:xfrm>
            <a:off x="226660" y="886100"/>
            <a:ext cx="1052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Original RVFA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AADF8B43-A13D-4CDE-945E-B91223BF5BC2}"/>
              </a:ext>
            </a:extLst>
          </p:cNvPr>
          <p:cNvSpPr txBox="1"/>
          <p:nvPr/>
        </p:nvSpPr>
        <p:spPr>
          <a:xfrm>
            <a:off x="2514307" y="1099649"/>
            <a:ext cx="9979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Roboto" panose="02000000000000000000" pitchFamily="2" charset="0"/>
                <a:ea typeface="Roboto" panose="02000000000000000000" pitchFamily="2" charset="0"/>
              </a:rPr>
              <a:t>Hard Case RVFA</a:t>
            </a:r>
            <a:endParaRPr lang="ko-KR" altLang="en-US" sz="1100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0914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61;p81">
            <a:extLst>
              <a:ext uri="{FF2B5EF4-FFF2-40B4-BE49-F238E27FC236}">
                <a16:creationId xmlns:a16="http://schemas.microsoft.com/office/drawing/2014/main" id="{E8665708-2723-4B77-BAA8-5177FAE8BDB4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altLang="ko-KR" sz="3600" b="1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Experiments: Audio + A2V (Entire)</a:t>
            </a:r>
          </a:p>
        </p:txBody>
      </p:sp>
      <p:graphicFrame>
        <p:nvGraphicFramePr>
          <p:cNvPr id="6" name="표 111">
            <a:extLst>
              <a:ext uri="{FF2B5EF4-FFF2-40B4-BE49-F238E27FC236}">
                <a16:creationId xmlns:a16="http://schemas.microsoft.com/office/drawing/2014/main" id="{EA834EF8-1F70-4DCF-8C76-17CD9A1EC1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7469633"/>
              </p:ext>
            </p:extLst>
          </p:nvPr>
        </p:nvGraphicFramePr>
        <p:xfrm>
          <a:off x="2187632" y="5227567"/>
          <a:ext cx="7816736" cy="1127151"/>
        </p:xfrm>
        <a:graphic>
          <a:graphicData uri="http://schemas.openxmlformats.org/drawingml/2006/table">
            <a:tbl>
              <a:tblPr firstRow="1" bandRow="1"/>
              <a:tblGrid>
                <a:gridCol w="1954184">
                  <a:extLst>
                    <a:ext uri="{9D8B030D-6E8A-4147-A177-3AD203B41FA5}">
                      <a16:colId xmlns:a16="http://schemas.microsoft.com/office/drawing/2014/main" val="1970450295"/>
                    </a:ext>
                  </a:extLst>
                </a:gridCol>
                <a:gridCol w="1954184">
                  <a:extLst>
                    <a:ext uri="{9D8B030D-6E8A-4147-A177-3AD203B41FA5}">
                      <a16:colId xmlns:a16="http://schemas.microsoft.com/office/drawing/2014/main" val="1817319104"/>
                    </a:ext>
                  </a:extLst>
                </a:gridCol>
                <a:gridCol w="1954184">
                  <a:extLst>
                    <a:ext uri="{9D8B030D-6E8A-4147-A177-3AD203B41FA5}">
                      <a16:colId xmlns:a16="http://schemas.microsoft.com/office/drawing/2014/main" val="1925459054"/>
                    </a:ext>
                  </a:extLst>
                </a:gridCol>
                <a:gridCol w="1954184">
                  <a:extLst>
                    <a:ext uri="{9D8B030D-6E8A-4147-A177-3AD203B41FA5}">
                      <a16:colId xmlns:a16="http://schemas.microsoft.com/office/drawing/2014/main" val="3895769153"/>
                    </a:ext>
                  </a:extLst>
                </a:gridCol>
              </a:tblGrid>
              <a:tr h="375717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Baseline (AVFF)</a:t>
                      </a:r>
                      <a:endParaRPr lang="ko-KR" altLang="en-US" sz="18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Ours</a:t>
                      </a:r>
                      <a:endParaRPr lang="ko-KR" altLang="en-US" sz="18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Ours</a:t>
                      </a:r>
                      <a:endParaRPr lang="ko-KR" altLang="en-US" sz="18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267879"/>
                  </a:ext>
                </a:extLst>
              </a:tr>
              <a:tr h="3757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Modality</a:t>
                      </a:r>
                      <a:endParaRPr lang="ko-KR" altLang="en-US" sz="18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Audio + Visual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Audio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Audio + Visual</a:t>
                      </a:r>
                      <a:endParaRPr lang="ko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7160998"/>
                  </a:ext>
                </a:extLst>
              </a:tr>
              <a:tr h="3757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Performance (AP)</a:t>
                      </a:r>
                      <a:endParaRPr lang="ko-KR" altLang="en-US" sz="18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87.56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highlight>
                            <a:srgbClr val="DAE3F3"/>
                          </a:highlight>
                        </a:rPr>
                        <a:t>85.32</a:t>
                      </a:r>
                      <a:endParaRPr lang="ko-KR" altLang="en-US" sz="1800" dirty="0">
                        <a:highlight>
                          <a:srgbClr val="DAE3F3"/>
                        </a:highligh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highlight>
                            <a:srgbClr val="FFFF00"/>
                          </a:highlight>
                        </a:rPr>
                        <a:t>91.96</a:t>
                      </a:r>
                      <a:endParaRPr lang="ko-KR" altLang="en-US" sz="1800" dirty="0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773093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7DDF9A8-46BB-43A6-B6DB-D57F4224A2A4}"/>
              </a:ext>
            </a:extLst>
          </p:cNvPr>
          <p:cNvSpPr txBox="1"/>
          <p:nvPr/>
        </p:nvSpPr>
        <p:spPr>
          <a:xfrm>
            <a:off x="2063348" y="4827457"/>
            <a:ext cx="8065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Setup: Trained with </a:t>
            </a:r>
            <a:r>
              <a:rPr lang="en-US" altLang="ko-KR" sz="2000" b="1" dirty="0"/>
              <a:t>RVFA-VC</a:t>
            </a:r>
            <a:r>
              <a:rPr lang="en-US" altLang="ko-KR" sz="2000" dirty="0"/>
              <a:t> → Tested on </a:t>
            </a:r>
            <a:r>
              <a:rPr lang="en-US" altLang="ko-KR" sz="2000" b="1" dirty="0"/>
              <a:t>both RVFA, RVFA-VC</a:t>
            </a:r>
            <a:endParaRPr lang="ko-KR" altLang="en-US" sz="2000" dirty="0"/>
          </a:p>
        </p:txBody>
      </p:sp>
      <p:sp>
        <p:nvSpPr>
          <p:cNvPr id="9" name="Google Shape;1245;p73">
            <a:extLst>
              <a:ext uri="{FF2B5EF4-FFF2-40B4-BE49-F238E27FC236}">
                <a16:creationId xmlns:a16="http://schemas.microsoft.com/office/drawing/2014/main" id="{B2AF3801-6FFB-4A98-8B30-AF89232ED850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34335F7-2EA6-4D3B-A0EC-5DEB1084C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5" y="1515602"/>
            <a:ext cx="7405332" cy="261323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5F416F7-E069-455D-876C-9F0088181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8389" y="1196202"/>
            <a:ext cx="4312325" cy="32520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3E2B9C2-509E-4555-8DE6-2FCABD8D5CD2}"/>
              </a:ext>
            </a:extLst>
          </p:cNvPr>
          <p:cNvSpPr txBox="1"/>
          <p:nvPr/>
        </p:nvSpPr>
        <p:spPr>
          <a:xfrm>
            <a:off x="2727767" y="4062050"/>
            <a:ext cx="2142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Cross-manipulation Eval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1BFEAE-B9C7-4FDD-B291-D15C85FB511E}"/>
              </a:ext>
            </a:extLst>
          </p:cNvPr>
          <p:cNvSpPr txBox="1"/>
          <p:nvPr/>
        </p:nvSpPr>
        <p:spPr>
          <a:xfrm>
            <a:off x="8773517" y="4369827"/>
            <a:ext cx="2142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In-domain Eval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FD998A-878D-4EA9-8F3C-DAE6581B64CF}"/>
              </a:ext>
            </a:extLst>
          </p:cNvPr>
          <p:cNvSpPr txBox="1"/>
          <p:nvPr/>
        </p:nvSpPr>
        <p:spPr>
          <a:xfrm>
            <a:off x="4818913" y="6337168"/>
            <a:ext cx="25475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New dataset(Hard Case) Eval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3830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61;p81">
            <a:extLst>
              <a:ext uri="{FF2B5EF4-FFF2-40B4-BE49-F238E27FC236}">
                <a16:creationId xmlns:a16="http://schemas.microsoft.com/office/drawing/2014/main" id="{EF0A25BB-BCA2-449E-A004-0DE14B402156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altLang="ko-KR" sz="3600" b="1" i="0" u="none" strike="noStrike" cap="none" dirty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Limitations &amp; Future works</a:t>
            </a:r>
          </a:p>
        </p:txBody>
      </p:sp>
      <p:sp>
        <p:nvSpPr>
          <p:cNvPr id="5" name="Google Shape;1245;p73">
            <a:extLst>
              <a:ext uri="{FF2B5EF4-FFF2-40B4-BE49-F238E27FC236}">
                <a16:creationId xmlns:a16="http://schemas.microsoft.com/office/drawing/2014/main" id="{7E392568-6657-46F0-BB1D-09D64DFE55D5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A0ABC-E1CD-4403-B3E0-625B1E03D258}"/>
              </a:ext>
            </a:extLst>
          </p:cNvPr>
          <p:cNvSpPr txBox="1"/>
          <p:nvPr/>
        </p:nvSpPr>
        <p:spPr>
          <a:xfrm>
            <a:off x="703654" y="1871133"/>
            <a:ext cx="10490200" cy="3820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Roboto" panose="02000000000000000000" pitchFamily="2" charset="0"/>
                <a:ea typeface="Roboto" panose="02000000000000000000" pitchFamily="2" charset="0"/>
              </a:rPr>
              <a:t>Limited experimental coverage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Roboto" panose="02000000000000000000" pitchFamily="2" charset="0"/>
                <a:ea typeface="Roboto" panose="02000000000000000000" pitchFamily="2" charset="0"/>
              </a:rPr>
              <a:t>No cross-dataset evaluation 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Roboto" panose="02000000000000000000" pitchFamily="2" charset="0"/>
                <a:ea typeface="Roboto" panose="02000000000000000000" pitchFamily="2" charset="0"/>
              </a:rPr>
              <a:t>Lack of fine-grained ablation studies</a:t>
            </a:r>
          </a:p>
          <a:p>
            <a:pPr lvl="1">
              <a:lnSpc>
                <a:spcPct val="200000"/>
              </a:lnSpc>
            </a:pPr>
            <a:endParaRPr lang="en-US" altLang="ko-KR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Roboto" panose="02000000000000000000" pitchFamily="2" charset="0"/>
                <a:ea typeface="Roboto" panose="02000000000000000000" pitchFamily="2" charset="0"/>
              </a:rPr>
              <a:t>Dataset focuses only on fake audio 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Roboto" panose="02000000000000000000" pitchFamily="2" charset="0"/>
                <a:ea typeface="Roboto" panose="02000000000000000000" pitchFamily="2" charset="0"/>
              </a:rPr>
              <a:t>Focused on fake audio only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Roboto" panose="02000000000000000000" pitchFamily="2" charset="0"/>
                <a:ea typeface="Roboto" panose="02000000000000000000" pitchFamily="2" charset="0"/>
              </a:rPr>
              <a:t>Hard cases with fake videos remain unexplored</a:t>
            </a:r>
          </a:p>
        </p:txBody>
      </p:sp>
    </p:spTree>
    <p:extLst>
      <p:ext uri="{BB962C8B-B14F-4D97-AF65-F5344CB8AC3E}">
        <p14:creationId xmlns:p14="http://schemas.microsoft.com/office/powerpoint/2010/main" val="1735649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2886024"/>
            <a:ext cx="9126560" cy="37045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30" name="Google Shape;1030;p61"/>
          <p:cNvSpPr txBox="1"/>
          <p:nvPr/>
        </p:nvSpPr>
        <p:spPr>
          <a:xfrm>
            <a:off x="347870" y="1340044"/>
            <a:ext cx="4102832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sz="2000" b="1" i="0" u="none" strike="noStrike" cap="none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Baseline Model : AVFF [CVPR’24]</a:t>
            </a:r>
            <a:endParaRPr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31" name="Google Shape;1031;p6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30269" y="864191"/>
            <a:ext cx="4809331" cy="20218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32" name="Google Shape;1032;p61"/>
          <p:cNvSpPr txBox="1"/>
          <p:nvPr/>
        </p:nvSpPr>
        <p:spPr>
          <a:xfrm>
            <a:off x="9939867" y="2851610"/>
            <a:ext cx="1991901" cy="3077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rPr>
              <a:t>Classification (Stage2)</a:t>
            </a:r>
            <a:endParaRPr sz="1400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Malgun Gothic"/>
              <a:sym typeface="Malgun Gothic"/>
            </a:endParaRPr>
          </a:p>
        </p:txBody>
      </p:sp>
      <p:sp>
        <p:nvSpPr>
          <p:cNvPr id="1034" name="Google Shape;1034;p61"/>
          <p:cNvSpPr txBox="1"/>
          <p:nvPr/>
        </p:nvSpPr>
        <p:spPr>
          <a:xfrm>
            <a:off x="152400" y="6590575"/>
            <a:ext cx="943186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dirty="0" err="1">
                <a:solidFill>
                  <a:srgbClr val="222222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Oorloff</a:t>
            </a:r>
            <a:r>
              <a:rPr lang="en-US" sz="900" b="0" i="0" dirty="0">
                <a:solidFill>
                  <a:srgbClr val="222222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, </a:t>
            </a:r>
            <a:r>
              <a:rPr lang="en-US" sz="900" b="0" i="0" dirty="0" err="1">
                <a:solidFill>
                  <a:srgbClr val="222222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Trevine</a:t>
            </a:r>
            <a:r>
              <a:rPr lang="en-US" sz="900" b="0" i="0" dirty="0">
                <a:solidFill>
                  <a:srgbClr val="222222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, et al. "</a:t>
            </a:r>
            <a:r>
              <a:rPr lang="en-US" sz="900" b="0" i="0" dirty="0" err="1">
                <a:solidFill>
                  <a:srgbClr val="222222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Avff</a:t>
            </a:r>
            <a:r>
              <a:rPr lang="en-US" sz="900" b="0" i="0" dirty="0">
                <a:solidFill>
                  <a:srgbClr val="222222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: Audio-visual feature fusion for video deepfake detection." </a:t>
            </a:r>
            <a:r>
              <a:rPr lang="en-US" sz="900" b="0" i="1" dirty="0">
                <a:solidFill>
                  <a:srgbClr val="222222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Proceedings of the IEEE/CVF Conference on Computer Vision and Pattern Recognition</a:t>
            </a:r>
            <a:r>
              <a:rPr lang="en-US" sz="900" b="0" i="0" dirty="0">
                <a:solidFill>
                  <a:srgbClr val="222222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. 2024.</a:t>
            </a:r>
            <a:endParaRPr sz="900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Malgun Gothic"/>
              <a:sym typeface="Malgun Gothic"/>
            </a:endParaRPr>
          </a:p>
        </p:txBody>
      </p:sp>
      <p:sp>
        <p:nvSpPr>
          <p:cNvPr id="1035" name="Google Shape;1035;p61"/>
          <p:cNvSpPr txBox="1"/>
          <p:nvPr/>
        </p:nvSpPr>
        <p:spPr>
          <a:xfrm>
            <a:off x="152400" y="4461340"/>
            <a:ext cx="2027728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rPr>
              <a:t>Only Real Data </a:t>
            </a:r>
            <a:r>
              <a:rPr lang="en-US" sz="1000" u="sng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rPr>
              <a:t>(LRS3)</a:t>
            </a:r>
            <a:endParaRPr sz="1200" u="sng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Malgun Gothic"/>
              <a:sym typeface="Malgun Gothic"/>
            </a:endParaRPr>
          </a:p>
        </p:txBody>
      </p:sp>
      <p:sp>
        <p:nvSpPr>
          <p:cNvPr id="1036" name="Google Shape;1036;p61"/>
          <p:cNvSpPr txBox="1"/>
          <p:nvPr/>
        </p:nvSpPr>
        <p:spPr>
          <a:xfrm>
            <a:off x="7136963" y="1678598"/>
            <a:ext cx="1185639" cy="46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rPr>
              <a:t>Full Data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u="sng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rPr>
              <a:t>(</a:t>
            </a:r>
            <a:r>
              <a:rPr lang="en-US" sz="1050" u="sng" dirty="0" err="1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rPr>
              <a:t>FakeAVCeleb</a:t>
            </a:r>
            <a:r>
              <a:rPr lang="en-US" sz="1050" u="sng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rPr>
              <a:t>)</a:t>
            </a:r>
            <a:endParaRPr sz="1050" u="sng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Malgun Gothic"/>
              <a:sym typeface="Malgun Gothic"/>
            </a:endParaRPr>
          </a:p>
        </p:txBody>
      </p:sp>
      <p:sp>
        <p:nvSpPr>
          <p:cNvPr id="13" name="Google Shape;1245;p73">
            <a:extLst>
              <a:ext uri="{FF2B5EF4-FFF2-40B4-BE49-F238E27FC236}">
                <a16:creationId xmlns:a16="http://schemas.microsoft.com/office/drawing/2014/main" id="{3DB4C435-DEF1-4D34-9201-A84E71B0C8F6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/>
              <a:sym typeface="Roboto"/>
            </a:endParaRPr>
          </a:p>
        </p:txBody>
      </p:sp>
      <p:sp>
        <p:nvSpPr>
          <p:cNvPr id="1033" name="Google Shape;1033;p61"/>
          <p:cNvSpPr txBox="1"/>
          <p:nvPr/>
        </p:nvSpPr>
        <p:spPr>
          <a:xfrm>
            <a:off x="347870" y="2650852"/>
            <a:ext cx="3124332" cy="3077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rPr>
              <a:t>Audio-Visual Rep. Learning (Stage1)</a:t>
            </a:r>
            <a:endParaRPr sz="1400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Malgun Gothic"/>
              <a:sym typeface="Malgun Gothic"/>
            </a:endParaRPr>
          </a:p>
        </p:txBody>
      </p:sp>
      <p:sp>
        <p:nvSpPr>
          <p:cNvPr id="14" name="Google Shape;1275;p76">
            <a:extLst>
              <a:ext uri="{FF2B5EF4-FFF2-40B4-BE49-F238E27FC236}">
                <a16:creationId xmlns:a16="http://schemas.microsoft.com/office/drawing/2014/main" id="{3E2D28A7-C51F-4961-8524-33B8AA8B2ADF}"/>
              </a:ext>
            </a:extLst>
          </p:cNvPr>
          <p:cNvSpPr txBox="1"/>
          <p:nvPr/>
        </p:nvSpPr>
        <p:spPr>
          <a:xfrm>
            <a:off x="351182" y="206199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altLang="ko-KR" sz="2800" b="1" i="0" u="none" strike="noStrike" cap="none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Problems of Previous Works 1: Ignoring Audio–Visual Asymmetry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76"/>
          <p:cNvSpPr txBox="1"/>
          <p:nvPr/>
        </p:nvSpPr>
        <p:spPr>
          <a:xfrm>
            <a:off x="351182" y="206199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altLang="ko-KR" sz="2800" b="1" i="0" u="none" strike="noStrike" cap="none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Problems of Previous Works 1: Ignoring Audio–Visual Asymmetry </a:t>
            </a:r>
          </a:p>
        </p:txBody>
      </p:sp>
      <p:sp>
        <p:nvSpPr>
          <p:cNvPr id="1285" name="Google Shape;1285;p76"/>
          <p:cNvSpPr txBox="1"/>
          <p:nvPr/>
        </p:nvSpPr>
        <p:spPr>
          <a:xfrm>
            <a:off x="758109" y="5820499"/>
            <a:ext cx="520395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Ignoring </a:t>
            </a:r>
            <a:r>
              <a:rPr lang="en-US" sz="2400" b="1" u="sng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Audio–Visual Asymmetry</a:t>
            </a:r>
            <a:endParaRPr sz="2400" b="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/>
              <a:sym typeface="Roboto"/>
            </a:endParaRPr>
          </a:p>
        </p:txBody>
      </p:sp>
      <p:sp>
        <p:nvSpPr>
          <p:cNvPr id="18" name="Google Shape;1245;p73">
            <a:extLst>
              <a:ext uri="{FF2B5EF4-FFF2-40B4-BE49-F238E27FC236}">
                <a16:creationId xmlns:a16="http://schemas.microsoft.com/office/drawing/2014/main" id="{AA771902-8BC5-4F51-84AE-25CF056EBB1C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/>
              <a:sym typeface="Roboto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E9037AD-3BE2-4D82-B00D-6885581C7042}"/>
              </a:ext>
            </a:extLst>
          </p:cNvPr>
          <p:cNvGrpSpPr/>
          <p:nvPr/>
        </p:nvGrpSpPr>
        <p:grpSpPr>
          <a:xfrm>
            <a:off x="253219" y="1037501"/>
            <a:ext cx="6331819" cy="4321999"/>
            <a:chOff x="253219" y="1037501"/>
            <a:chExt cx="6331819" cy="4321999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E48E91E-E645-49A8-A23B-A555B3C56CE8}"/>
                </a:ext>
              </a:extLst>
            </p:cNvPr>
            <p:cNvGrpSpPr/>
            <p:nvPr/>
          </p:nvGrpSpPr>
          <p:grpSpPr>
            <a:xfrm>
              <a:off x="253219" y="1037501"/>
              <a:ext cx="6331819" cy="4321999"/>
              <a:chOff x="3852998" y="1084727"/>
              <a:chExt cx="4771563" cy="3104641"/>
            </a:xfrm>
          </p:grpSpPr>
          <p:pic>
            <p:nvPicPr>
              <p:cNvPr id="1280" name="Google Shape;1280;p76"/>
              <p:cNvPicPr preferRelativeResize="0"/>
              <p:nvPr/>
            </p:nvPicPr>
            <p:blipFill rotWithShape="1">
              <a:blip r:embed="rId3">
                <a:alphaModFix/>
              </a:blip>
              <a:srcRect l="2616" r="31721" b="1138"/>
              <a:stretch/>
            </p:blipFill>
            <p:spPr>
              <a:xfrm>
                <a:off x="3852998" y="1084727"/>
                <a:ext cx="4682577" cy="287800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83" name="Google Shape;1283;p76"/>
              <p:cNvSpPr txBox="1"/>
              <p:nvPr/>
            </p:nvSpPr>
            <p:spPr>
              <a:xfrm>
                <a:off x="3852999" y="3924094"/>
                <a:ext cx="4771562" cy="2652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900" b="0" i="0" dirty="0" err="1">
                    <a:solidFill>
                      <a:srgbClr val="22222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Arial"/>
                    <a:sym typeface="Arial"/>
                  </a:rPr>
                  <a:t>Oorloff</a:t>
                </a:r>
                <a:r>
                  <a:rPr lang="en-US" sz="900" b="0" i="0" dirty="0">
                    <a:solidFill>
                      <a:srgbClr val="22222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Arial"/>
                    <a:sym typeface="Arial"/>
                  </a:rPr>
                  <a:t>, </a:t>
                </a:r>
                <a:r>
                  <a:rPr lang="en-US" sz="900" b="0" i="0" dirty="0" err="1">
                    <a:solidFill>
                      <a:srgbClr val="22222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Arial"/>
                    <a:sym typeface="Arial"/>
                  </a:rPr>
                  <a:t>Trevine</a:t>
                </a:r>
                <a:r>
                  <a:rPr lang="en-US" sz="900" b="0" i="0" dirty="0">
                    <a:solidFill>
                      <a:srgbClr val="22222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Arial"/>
                    <a:sym typeface="Arial"/>
                  </a:rPr>
                  <a:t>, et al. "</a:t>
                </a:r>
                <a:r>
                  <a:rPr lang="en-US" sz="900" b="0" i="0" dirty="0" err="1">
                    <a:solidFill>
                      <a:srgbClr val="22222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Arial"/>
                    <a:sym typeface="Arial"/>
                  </a:rPr>
                  <a:t>Avff</a:t>
                </a:r>
                <a:r>
                  <a:rPr lang="en-US" sz="900" b="0" i="0" dirty="0">
                    <a:solidFill>
                      <a:srgbClr val="22222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Arial"/>
                    <a:sym typeface="Arial"/>
                  </a:rPr>
                  <a:t>: Audio-visual feature fusion for video deepfake detection." </a:t>
                </a:r>
                <a:r>
                  <a:rPr lang="en-US" sz="900" b="0" i="1" dirty="0">
                    <a:solidFill>
                      <a:srgbClr val="22222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Arial"/>
                    <a:sym typeface="Arial"/>
                  </a:rPr>
                  <a:t>Proceedings of the IEEE/CVF Conference on Computer Vision and Pattern Recognition</a:t>
                </a:r>
                <a:r>
                  <a:rPr lang="en-US" sz="900" b="0" i="0" dirty="0">
                    <a:solidFill>
                      <a:srgbClr val="22222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Arial"/>
                    <a:sym typeface="Arial"/>
                  </a:rPr>
                  <a:t>. 2024.</a:t>
                </a:r>
                <a:endParaRPr sz="900" dirty="0">
                  <a:solidFill>
                    <a:schemeClr val="dk1"/>
                  </a:solidFill>
                  <a:latin typeface="Roboto" panose="02000000000000000000" pitchFamily="2" charset="0"/>
                  <a:ea typeface="Roboto" panose="02000000000000000000" pitchFamily="2" charset="0"/>
                  <a:cs typeface="Malgun Gothic"/>
                  <a:sym typeface="Malgun Gothic"/>
                </a:endParaRPr>
              </a:p>
            </p:txBody>
          </p:sp>
          <p:sp>
            <p:nvSpPr>
              <p:cNvPr id="1287" name="Google Shape;1287;p76"/>
              <p:cNvSpPr/>
              <p:nvPr/>
            </p:nvSpPr>
            <p:spPr>
              <a:xfrm>
                <a:off x="6824986" y="2668265"/>
                <a:ext cx="1548547" cy="963134"/>
              </a:xfrm>
              <a:prstGeom prst="rect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59EF676-05BA-4BC0-B4E4-A3495ABD0CD1}"/>
                </a:ext>
              </a:extLst>
            </p:cNvPr>
            <p:cNvSpPr txBox="1"/>
            <p:nvPr/>
          </p:nvSpPr>
          <p:spPr>
            <a:xfrm>
              <a:off x="4058015" y="4601405"/>
              <a:ext cx="2408939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rgbClr val="FF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Audio is reconstructed solely from visual information.</a:t>
              </a:r>
              <a:endParaRPr lang="ko-KR" altLang="en-US" sz="1100" dirty="0">
                <a:solidFill>
                  <a:srgbClr val="FF0000"/>
                </a:solidFill>
                <a:latin typeface="Roboto" panose="02000000000000000000" pitchFamily="2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9EF5E00-FEBE-435F-AFAA-A8C3FE0F7E64}"/>
              </a:ext>
            </a:extLst>
          </p:cNvPr>
          <p:cNvGrpSpPr/>
          <p:nvPr/>
        </p:nvGrpSpPr>
        <p:grpSpPr>
          <a:xfrm>
            <a:off x="6788059" y="1040053"/>
            <a:ext cx="5215369" cy="5403627"/>
            <a:chOff x="6923525" y="1040053"/>
            <a:chExt cx="5215369" cy="5403627"/>
          </a:xfrm>
        </p:grpSpPr>
        <p:pic>
          <p:nvPicPr>
            <p:cNvPr id="1279" name="Google Shape;1279;p7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220460" y="1040053"/>
              <a:ext cx="4673724" cy="23140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8" name="Google Shape;1278;p7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34328" y="3354060"/>
              <a:ext cx="2325291" cy="2605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2" name="Google Shape;1282;p76"/>
            <p:cNvSpPr txBox="1"/>
            <p:nvPr/>
          </p:nvSpPr>
          <p:spPr>
            <a:xfrm>
              <a:off x="9359618" y="4397714"/>
              <a:ext cx="2779276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b="0" i="0" dirty="0" err="1">
                  <a:solidFill>
                    <a:srgbClr val="222222"/>
                  </a:solidFill>
                  <a:latin typeface="Roboto" panose="02000000000000000000" pitchFamily="2" charset="0"/>
                  <a:ea typeface="Roboto" panose="02000000000000000000" pitchFamily="2" charset="0"/>
                  <a:cs typeface="Arial"/>
                  <a:sym typeface="Arial"/>
                </a:rPr>
                <a:t>Smeu</a:t>
              </a:r>
              <a:r>
                <a:rPr lang="en-US" sz="900" b="0" i="0" dirty="0">
                  <a:solidFill>
                    <a:srgbClr val="222222"/>
                  </a:solidFill>
                  <a:latin typeface="Roboto" panose="02000000000000000000" pitchFamily="2" charset="0"/>
                  <a:ea typeface="Roboto" panose="02000000000000000000" pitchFamily="2" charset="0"/>
                  <a:cs typeface="Arial"/>
                  <a:sym typeface="Arial"/>
                </a:rPr>
                <a:t>, Stefan, et al. "Circumventing shortcuts in audio-visual deepfake detection datasets with unsupervised learning." </a:t>
              </a:r>
              <a:r>
                <a:rPr lang="en-US" sz="900" b="0" i="1" dirty="0">
                  <a:solidFill>
                    <a:srgbClr val="222222"/>
                  </a:solidFill>
                  <a:latin typeface="Roboto" panose="02000000000000000000" pitchFamily="2" charset="0"/>
                  <a:ea typeface="Roboto" panose="02000000000000000000" pitchFamily="2" charset="0"/>
                  <a:cs typeface="Arial"/>
                  <a:sym typeface="Arial"/>
                </a:rPr>
                <a:t>Proceedings of the Computer Vision and Pattern Recognition Conference</a:t>
              </a:r>
              <a:r>
                <a:rPr lang="en-US" sz="900" b="0" i="0" dirty="0">
                  <a:solidFill>
                    <a:srgbClr val="222222"/>
                  </a:solidFill>
                  <a:latin typeface="Roboto" panose="02000000000000000000" pitchFamily="2" charset="0"/>
                  <a:ea typeface="Roboto" panose="02000000000000000000" pitchFamily="2" charset="0"/>
                  <a:cs typeface="Arial"/>
                  <a:sym typeface="Arial"/>
                </a:rPr>
                <a:t>. 2025.</a:t>
              </a:r>
              <a:endParaRPr sz="9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endParaRPr>
            </a:p>
          </p:txBody>
        </p:sp>
        <p:sp>
          <p:nvSpPr>
            <p:cNvPr id="1286" name="Google Shape;1286;p76"/>
            <p:cNvSpPr/>
            <p:nvPr/>
          </p:nvSpPr>
          <p:spPr>
            <a:xfrm>
              <a:off x="7619757" y="3407194"/>
              <a:ext cx="1154432" cy="2554297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Malgun Gothic"/>
                <a:sym typeface="Malgun Gothic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9D1E34-0533-4CA6-AB50-D9BB3A53F620}"/>
                </a:ext>
              </a:extLst>
            </p:cNvPr>
            <p:cNvSpPr txBox="1"/>
            <p:nvPr/>
          </p:nvSpPr>
          <p:spPr>
            <a:xfrm>
              <a:off x="6923525" y="6012793"/>
              <a:ext cx="277927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rgbClr val="FF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Each audio sample is strictly aligned with a single visual stream.</a:t>
              </a:r>
              <a:endParaRPr lang="ko-KR" altLang="en-US" sz="1100" dirty="0">
                <a:solidFill>
                  <a:srgbClr val="FF0000"/>
                </a:solidFill>
                <a:latin typeface="Roboto" panose="02000000000000000000" pitchFamily="2" charset="0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6056E5-FE23-4BB9-B975-C5E7B66E8C5B}"/>
              </a:ext>
            </a:extLst>
          </p:cNvPr>
          <p:cNvSpPr/>
          <p:nvPr/>
        </p:nvSpPr>
        <p:spPr>
          <a:xfrm>
            <a:off x="127000" y="1037501"/>
            <a:ext cx="6587067" cy="432199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B856A9A-5363-49E1-8A69-C1A2E9E91F9C}"/>
              </a:ext>
            </a:extLst>
          </p:cNvPr>
          <p:cNvSpPr/>
          <p:nvPr/>
        </p:nvSpPr>
        <p:spPr>
          <a:xfrm>
            <a:off x="6840286" y="1037501"/>
            <a:ext cx="5163141" cy="544308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77"/>
          <p:cNvSpPr txBox="1"/>
          <p:nvPr/>
        </p:nvSpPr>
        <p:spPr>
          <a:xfrm>
            <a:off x="229337" y="1308232"/>
            <a:ext cx="537559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What is ‘</a:t>
            </a:r>
            <a:r>
              <a:rPr lang="en-US" sz="2400" b="1" u="sng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Audio–Visual Asymmetry</a:t>
            </a:r>
            <a:r>
              <a:rPr lang="en-US" sz="2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’?</a:t>
            </a:r>
            <a:endParaRPr dirty="0"/>
          </a:p>
        </p:txBody>
      </p:sp>
      <p:sp>
        <p:nvSpPr>
          <p:cNvPr id="1296" name="Google Shape;1296;p77"/>
          <p:cNvSpPr txBox="1"/>
          <p:nvPr/>
        </p:nvSpPr>
        <p:spPr>
          <a:xfrm>
            <a:off x="347870" y="2243781"/>
            <a:ext cx="7517664" cy="402674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323" b="-603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Malgun Gothic"/>
                <a:ea typeface="Malgun Gothic"/>
                <a:cs typeface="Malgun Gothic"/>
                <a:sym typeface="Malgun Gothic"/>
              </a:rPr>
              <a:t> </a:t>
            </a:r>
            <a:endParaRPr/>
          </a:p>
        </p:txBody>
      </p:sp>
      <p:sp>
        <p:nvSpPr>
          <p:cNvPr id="1297" name="Google Shape;1297;p77"/>
          <p:cNvSpPr/>
          <p:nvPr/>
        </p:nvSpPr>
        <p:spPr>
          <a:xfrm>
            <a:off x="10538977" y="2316705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5F0E4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8" name="Google Shape;1298;p77"/>
          <p:cNvSpPr/>
          <p:nvPr/>
        </p:nvSpPr>
        <p:spPr>
          <a:xfrm>
            <a:off x="10538977" y="3130631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5F0E4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9" name="Google Shape;1299;p77"/>
          <p:cNvSpPr/>
          <p:nvPr/>
        </p:nvSpPr>
        <p:spPr>
          <a:xfrm>
            <a:off x="10538977" y="3944557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5F0E4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0" name="Google Shape;1300;p77"/>
          <p:cNvSpPr/>
          <p:nvPr/>
        </p:nvSpPr>
        <p:spPr>
          <a:xfrm>
            <a:off x="10538977" y="4758483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5F0E4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1" name="Google Shape;1301;p77"/>
          <p:cNvSpPr/>
          <p:nvPr/>
        </p:nvSpPr>
        <p:spPr>
          <a:xfrm>
            <a:off x="10538977" y="5567296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5F0E4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2" name="Google Shape;1302;p77"/>
          <p:cNvSpPr/>
          <p:nvPr/>
        </p:nvSpPr>
        <p:spPr>
          <a:xfrm>
            <a:off x="8361939" y="2316705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8E7F1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‘Boh’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3" name="Google Shape;1303;p77"/>
          <p:cNvSpPr/>
          <p:nvPr/>
        </p:nvSpPr>
        <p:spPr>
          <a:xfrm>
            <a:off x="8361939" y="3130631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8E7F1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‘Moh’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4" name="Google Shape;1304;p77"/>
          <p:cNvSpPr/>
          <p:nvPr/>
        </p:nvSpPr>
        <p:spPr>
          <a:xfrm>
            <a:off x="8361939" y="3944557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8E7F1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‘Poh’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5" name="Google Shape;1305;p77"/>
          <p:cNvSpPr/>
          <p:nvPr/>
        </p:nvSpPr>
        <p:spPr>
          <a:xfrm>
            <a:off x="8361939" y="4758483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8E7F1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‘Noh’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6" name="Google Shape;1306;p77"/>
          <p:cNvSpPr/>
          <p:nvPr/>
        </p:nvSpPr>
        <p:spPr>
          <a:xfrm>
            <a:off x="8361939" y="5567296"/>
            <a:ext cx="965200" cy="371506"/>
          </a:xfrm>
          <a:prstGeom prst="roundRect">
            <a:avLst>
              <a:gd name="adj" fmla="val 16667"/>
            </a:avLst>
          </a:prstGeom>
          <a:solidFill>
            <a:srgbClr val="E8E7F1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‘Toh’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7" name="Google Shape;1307;p77"/>
          <p:cNvSpPr txBox="1"/>
          <p:nvPr/>
        </p:nvSpPr>
        <p:spPr>
          <a:xfrm>
            <a:off x="10382344" y="1956996"/>
            <a:ext cx="127846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Visual Features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8" name="Google Shape;1308;p77"/>
          <p:cNvSpPr txBox="1"/>
          <p:nvPr/>
        </p:nvSpPr>
        <p:spPr>
          <a:xfrm>
            <a:off x="8205306" y="1956996"/>
            <a:ext cx="127846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Audio Features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09" name="Google Shape;1309;p77"/>
          <p:cNvCxnSpPr>
            <a:stCxn id="1302" idx="3"/>
            <a:endCxn id="1298" idx="1"/>
          </p:cNvCxnSpPr>
          <p:nvPr/>
        </p:nvCxnSpPr>
        <p:spPr>
          <a:xfrm>
            <a:off x="9327139" y="2502458"/>
            <a:ext cx="1211700" cy="81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0" name="Google Shape;1310;p77"/>
          <p:cNvCxnSpPr>
            <a:stCxn id="1303" idx="3"/>
            <a:endCxn id="1298" idx="1"/>
          </p:cNvCxnSpPr>
          <p:nvPr/>
        </p:nvCxnSpPr>
        <p:spPr>
          <a:xfrm>
            <a:off x="9327139" y="3316384"/>
            <a:ext cx="121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1" name="Google Shape;1311;p77"/>
          <p:cNvCxnSpPr>
            <a:stCxn id="1304" idx="3"/>
            <a:endCxn id="1298" idx="1"/>
          </p:cNvCxnSpPr>
          <p:nvPr/>
        </p:nvCxnSpPr>
        <p:spPr>
          <a:xfrm rot="10800000" flipH="1">
            <a:off x="9327139" y="3316410"/>
            <a:ext cx="1211700" cy="81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2" name="Google Shape;1312;p77"/>
          <p:cNvCxnSpPr>
            <a:stCxn id="1305" idx="3"/>
            <a:endCxn id="1300" idx="1"/>
          </p:cNvCxnSpPr>
          <p:nvPr/>
        </p:nvCxnSpPr>
        <p:spPr>
          <a:xfrm>
            <a:off x="9327139" y="4944236"/>
            <a:ext cx="121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13" name="Google Shape;1313;p77"/>
          <p:cNvCxnSpPr>
            <a:stCxn id="1306" idx="3"/>
            <a:endCxn id="1300" idx="1"/>
          </p:cNvCxnSpPr>
          <p:nvPr/>
        </p:nvCxnSpPr>
        <p:spPr>
          <a:xfrm rot="10800000" flipH="1">
            <a:off x="9327139" y="4944249"/>
            <a:ext cx="1211700" cy="808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14" name="Google Shape;1314;p77"/>
          <p:cNvSpPr txBox="1"/>
          <p:nvPr/>
        </p:nvSpPr>
        <p:spPr>
          <a:xfrm>
            <a:off x="8069838" y="1467947"/>
            <a:ext cx="375073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Injective Mapping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 a Bijective Mapping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5" name="Google Shape;1315;p77"/>
          <p:cNvSpPr/>
          <p:nvPr/>
        </p:nvSpPr>
        <p:spPr>
          <a:xfrm>
            <a:off x="8052905" y="1858170"/>
            <a:ext cx="3784600" cy="441235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6" name="Google Shape;1316;p77"/>
          <p:cNvSpPr/>
          <p:nvPr/>
        </p:nvSpPr>
        <p:spPr>
          <a:xfrm>
            <a:off x="9162038" y="2412138"/>
            <a:ext cx="1566334" cy="3436344"/>
          </a:xfrm>
          <a:prstGeom prst="rightArrow">
            <a:avLst>
              <a:gd name="adj1" fmla="val 39159"/>
              <a:gd name="adj2" fmla="val 59729"/>
            </a:avLst>
          </a:prstGeom>
          <a:solidFill>
            <a:srgbClr val="7F7F7F">
              <a:alpha val="1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7" name="Google Shape;1317;p77"/>
          <p:cNvSpPr txBox="1"/>
          <p:nvPr/>
        </p:nvSpPr>
        <p:spPr>
          <a:xfrm>
            <a:off x="8016369" y="2551508"/>
            <a:ext cx="69113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syllable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8" name="Google Shape;1318;p77"/>
          <p:cNvSpPr txBox="1"/>
          <p:nvPr/>
        </p:nvSpPr>
        <p:spPr>
          <a:xfrm>
            <a:off x="10068754" y="2557406"/>
            <a:ext cx="127377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Frame or Snippet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9" name="Google Shape;1319;p77"/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Problems of Previous Works 1: Ignoring Audio–Visual Asymmetry </a:t>
            </a:r>
          </a:p>
        </p:txBody>
      </p:sp>
      <p:sp>
        <p:nvSpPr>
          <p:cNvPr id="29" name="Google Shape;1245;p73">
            <a:extLst>
              <a:ext uri="{FF2B5EF4-FFF2-40B4-BE49-F238E27FC236}">
                <a16:creationId xmlns:a16="http://schemas.microsoft.com/office/drawing/2014/main" id="{94B93A98-0A0F-40EE-8B70-0A3A1F476BFF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79"/>
          <p:cNvSpPr txBox="1"/>
          <p:nvPr/>
        </p:nvSpPr>
        <p:spPr>
          <a:xfrm>
            <a:off x="99364" y="6569829"/>
            <a:ext cx="8418101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Shi, Bowen, et al. "Learning audio-visual speech representation by masked multimodal cluster prediction." </a:t>
            </a:r>
            <a:r>
              <a:rPr lang="en-US" sz="1000" b="0" i="1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arXiv</a:t>
            </a:r>
            <a:r>
              <a:rPr lang="en-US" sz="1000" b="0" i="1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preprint arXiv:2201.02184</a:t>
            </a:r>
            <a:r>
              <a:rPr lang="en-US" sz="1000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(2022).</a:t>
            </a:r>
            <a:endParaRPr sz="10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35" name="Google Shape;1335;p79"/>
          <p:cNvSpPr txBox="1"/>
          <p:nvPr/>
        </p:nvSpPr>
        <p:spPr>
          <a:xfrm>
            <a:off x="347870" y="1443170"/>
            <a:ext cx="103963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Evaluating the </a:t>
            </a:r>
            <a:r>
              <a:rPr lang="en-US" sz="2400" u="sng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Model’s Ability to </a:t>
            </a:r>
            <a:r>
              <a:rPr lang="en-US" sz="2400" b="1" u="sng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Infer Audio Information from Visual </a:t>
            </a:r>
            <a:r>
              <a:rPr lang="en-US" sz="2400" u="sng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Cues</a:t>
            </a:r>
            <a:endParaRPr u="sng" dirty="0"/>
          </a:p>
        </p:txBody>
      </p:sp>
      <p:sp>
        <p:nvSpPr>
          <p:cNvPr id="1336" name="Google Shape;1336;p79"/>
          <p:cNvSpPr txBox="1"/>
          <p:nvPr/>
        </p:nvSpPr>
        <p:spPr>
          <a:xfrm>
            <a:off x="423334" y="2510134"/>
            <a:ext cx="11336866" cy="3716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Conducted an experiment to examine whether the model has a weak ability to infer audio information from vi-</a:t>
            </a:r>
            <a:r>
              <a:rPr lang="en-US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sual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input.</a:t>
            </a: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sz="500" dirty="0"/>
          </a:p>
          <a:p>
            <a:pPr marL="742950" lvl="1" indent="-285750">
              <a:lnSpc>
                <a:spcPct val="150000"/>
              </a:lnSpc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AV-</a:t>
            </a:r>
            <a:r>
              <a:rPr lang="en-US" sz="16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HuBERT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was used as the backbone, as it has been adopted in several recent </a:t>
            </a:r>
            <a:r>
              <a:rPr lang="en-US" sz="16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audio-visual deepfake detection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researches (CVPR 2025, ICCV 2025).</a:t>
            </a:r>
            <a:endParaRPr dirty="0"/>
          </a:p>
          <a:p>
            <a:pPr marL="742950" lvl="1" indent="-285750">
              <a:lnSpc>
                <a:spcPct val="150000"/>
              </a:lnSpc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AV-</a:t>
            </a:r>
            <a:r>
              <a:rPr lang="en-US" sz="16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HuBERT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demonstrates strong multi-modal representation learning capabilities and has been proposed for </a:t>
            </a:r>
            <a:r>
              <a:rPr lang="en-US" sz="16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dow-nstream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tasks such as Visual Speech Recognition (VSR).</a:t>
            </a:r>
            <a:endParaRPr dirty="0"/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n-US"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Therefore, we evaluated how well the model performs lip reading (VSR) using the real subset of the </a:t>
            </a:r>
            <a:r>
              <a:rPr lang="en-US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FakeAVC-eleb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dataset.</a:t>
            </a:r>
            <a:endParaRPr sz="2000" dirty="0"/>
          </a:p>
        </p:txBody>
      </p:sp>
      <p:sp>
        <p:nvSpPr>
          <p:cNvPr id="7" name="Google Shape;1245;p73">
            <a:extLst>
              <a:ext uri="{FF2B5EF4-FFF2-40B4-BE49-F238E27FC236}">
                <a16:creationId xmlns:a16="http://schemas.microsoft.com/office/drawing/2014/main" id="{27547B47-8718-4F19-9665-510A2687D0E2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1319;p77">
            <a:extLst>
              <a:ext uri="{FF2B5EF4-FFF2-40B4-BE49-F238E27FC236}">
                <a16:creationId xmlns:a16="http://schemas.microsoft.com/office/drawing/2014/main" id="{C27E8450-8B33-43E9-82D2-4ECCDFDC8FFB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Problems of Previous Works 1: Ignoring Audio–Visual Asymmetry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343;p80">
            <a:extLst>
              <a:ext uri="{FF2B5EF4-FFF2-40B4-BE49-F238E27FC236}">
                <a16:creationId xmlns:a16="http://schemas.microsoft.com/office/drawing/2014/main" id="{E48193D6-7A42-41AA-824E-25D2958E590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7870" y="2225510"/>
            <a:ext cx="2160000" cy="21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344;p80">
            <a:extLst>
              <a:ext uri="{FF2B5EF4-FFF2-40B4-BE49-F238E27FC236}">
                <a16:creationId xmlns:a16="http://schemas.microsoft.com/office/drawing/2014/main" id="{436F2D36-4F87-40CB-9867-FEFBEEF5DCF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00986" y="2225510"/>
            <a:ext cx="2303402" cy="21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345;p80">
            <a:extLst>
              <a:ext uri="{FF2B5EF4-FFF2-40B4-BE49-F238E27FC236}">
                <a16:creationId xmlns:a16="http://schemas.microsoft.com/office/drawing/2014/main" id="{4468B922-680A-48D4-90D3-C90795DF237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97505" y="2225510"/>
            <a:ext cx="3840000" cy="21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346;p80">
            <a:extLst>
              <a:ext uri="{FF2B5EF4-FFF2-40B4-BE49-F238E27FC236}">
                <a16:creationId xmlns:a16="http://schemas.microsoft.com/office/drawing/2014/main" id="{1E4B803C-00C7-4ACD-B2F1-29C7FD8CE44C}"/>
              </a:ext>
            </a:extLst>
          </p:cNvPr>
          <p:cNvSpPr txBox="1"/>
          <p:nvPr/>
        </p:nvSpPr>
        <p:spPr>
          <a:xfrm>
            <a:off x="114038" y="4445000"/>
            <a:ext cx="2627664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Seen Domain (VoxCeleb2)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1347;p80">
            <a:extLst>
              <a:ext uri="{FF2B5EF4-FFF2-40B4-BE49-F238E27FC236}">
                <a16:creationId xmlns:a16="http://schemas.microsoft.com/office/drawing/2014/main" id="{D8AB7656-FDDB-40DE-A4D9-DD20153D1F7E}"/>
              </a:ext>
            </a:extLst>
          </p:cNvPr>
          <p:cNvSpPr txBox="1"/>
          <p:nvPr/>
        </p:nvSpPr>
        <p:spPr>
          <a:xfrm>
            <a:off x="3938855" y="4445000"/>
            <a:ext cx="2627664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Seen Domain (VoxCeleb2)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1348;p80">
            <a:extLst>
              <a:ext uri="{FF2B5EF4-FFF2-40B4-BE49-F238E27FC236}">
                <a16:creationId xmlns:a16="http://schemas.microsoft.com/office/drawing/2014/main" id="{C87A847C-B155-4318-A16A-1F7BAF26785A}"/>
              </a:ext>
            </a:extLst>
          </p:cNvPr>
          <p:cNvSpPr txBox="1"/>
          <p:nvPr/>
        </p:nvSpPr>
        <p:spPr>
          <a:xfrm>
            <a:off x="8603673" y="4445000"/>
            <a:ext cx="2627664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Uneen Domain (YouTube)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349;p80">
            <a:extLst>
              <a:ext uri="{FF2B5EF4-FFF2-40B4-BE49-F238E27FC236}">
                <a16:creationId xmlns:a16="http://schemas.microsoft.com/office/drawing/2014/main" id="{321D873B-747B-4607-AEEC-5266530C3CB3}"/>
              </a:ext>
            </a:extLst>
          </p:cNvPr>
          <p:cNvSpPr txBox="1"/>
          <p:nvPr/>
        </p:nvSpPr>
        <p:spPr>
          <a:xfrm>
            <a:off x="420705" y="4843044"/>
            <a:ext cx="201433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Partially Success</a:t>
            </a:r>
            <a:endParaRPr sz="1600">
              <a:solidFill>
                <a:srgbClr val="FFD9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350;p80">
            <a:extLst>
              <a:ext uri="{FF2B5EF4-FFF2-40B4-BE49-F238E27FC236}">
                <a16:creationId xmlns:a16="http://schemas.microsoft.com/office/drawing/2014/main" id="{39CB62BF-9095-40FF-A87B-B9D5CFD057EF}"/>
              </a:ext>
            </a:extLst>
          </p:cNvPr>
          <p:cNvSpPr txBox="1"/>
          <p:nvPr/>
        </p:nvSpPr>
        <p:spPr>
          <a:xfrm>
            <a:off x="4245522" y="4843044"/>
            <a:ext cx="201433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Fail</a:t>
            </a:r>
            <a:endParaRPr sz="16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1351;p80">
            <a:extLst>
              <a:ext uri="{FF2B5EF4-FFF2-40B4-BE49-F238E27FC236}">
                <a16:creationId xmlns:a16="http://schemas.microsoft.com/office/drawing/2014/main" id="{EE43DF01-4F6A-49CC-A505-E416DE41788F}"/>
              </a:ext>
            </a:extLst>
          </p:cNvPr>
          <p:cNvSpPr txBox="1"/>
          <p:nvPr/>
        </p:nvSpPr>
        <p:spPr>
          <a:xfrm>
            <a:off x="8910340" y="4843044"/>
            <a:ext cx="201433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Fail</a:t>
            </a:r>
            <a:endParaRPr sz="16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1352;p80">
            <a:extLst>
              <a:ext uri="{FF2B5EF4-FFF2-40B4-BE49-F238E27FC236}">
                <a16:creationId xmlns:a16="http://schemas.microsoft.com/office/drawing/2014/main" id="{6EF63465-E05B-4372-BF14-4370A9A0F568}"/>
              </a:ext>
            </a:extLst>
          </p:cNvPr>
          <p:cNvSpPr/>
          <p:nvPr/>
        </p:nvSpPr>
        <p:spPr>
          <a:xfrm>
            <a:off x="4100986" y="1126067"/>
            <a:ext cx="2303402" cy="812800"/>
          </a:xfrm>
          <a:prstGeom prst="wedgeRectCallout">
            <a:avLst>
              <a:gd name="adj1" fmla="val -10909"/>
              <a:gd name="adj2" fmla="val 88542"/>
            </a:avLst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“</a:t>
            </a:r>
            <a:r>
              <a:rPr lang="en-US" sz="16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We introduced the clinic </a:t>
            </a:r>
            <a:r>
              <a:rPr lang="en-US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for the </a:t>
            </a:r>
            <a:r>
              <a:rPr lang="en-US" sz="16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image</a:t>
            </a: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353;p80">
            <a:extLst>
              <a:ext uri="{FF2B5EF4-FFF2-40B4-BE49-F238E27FC236}">
                <a16:creationId xmlns:a16="http://schemas.microsoft.com/office/drawing/2014/main" id="{14AA76F2-B633-4525-940C-8F72A899A2B6}"/>
              </a:ext>
            </a:extLst>
          </p:cNvPr>
          <p:cNvSpPr/>
          <p:nvPr/>
        </p:nvSpPr>
        <p:spPr>
          <a:xfrm>
            <a:off x="347870" y="1126067"/>
            <a:ext cx="2303402" cy="812800"/>
          </a:xfrm>
          <a:prstGeom prst="wedgeRectCallout">
            <a:avLst>
              <a:gd name="adj1" fmla="val -10909"/>
              <a:gd name="adj2" fmla="val 88542"/>
            </a:avLst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“</a:t>
            </a:r>
            <a:r>
              <a:rPr lang="en-US"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That's what you do when you get rid of </a:t>
            </a:r>
            <a:r>
              <a:rPr lang="en-US" sz="1200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loose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and deductions in the code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solidFill>
                  <a:schemeClr val="dk1"/>
                </a:solidFill>
                <a:highlight>
                  <a:srgbClr val="FF0000"/>
                </a:highlight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you drop the way forever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354;p80">
            <a:extLst>
              <a:ext uri="{FF2B5EF4-FFF2-40B4-BE49-F238E27FC236}">
                <a16:creationId xmlns:a16="http://schemas.microsoft.com/office/drawing/2014/main" id="{A5FA2201-3959-4EB7-B705-04AF32E8F7AC}"/>
              </a:ext>
            </a:extLst>
          </p:cNvPr>
          <p:cNvSpPr/>
          <p:nvPr/>
        </p:nvSpPr>
        <p:spPr>
          <a:xfrm>
            <a:off x="8839937" y="1126067"/>
            <a:ext cx="2303402" cy="812800"/>
          </a:xfrm>
          <a:prstGeom prst="wedgeRectCallout">
            <a:avLst>
              <a:gd name="adj1" fmla="val -10909"/>
              <a:gd name="adj2" fmla="val 88542"/>
            </a:avLst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“</a:t>
            </a:r>
            <a:r>
              <a:rPr lang="en-US"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It's easy to </a:t>
            </a:r>
            <a:r>
              <a:rPr lang="en-US" sz="1200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see why </a:t>
            </a:r>
            <a:r>
              <a:rPr lang="en-US"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being forced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us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to an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actual can drive the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social environment with them</a:t>
            </a: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1355;p80">
            <a:extLst>
              <a:ext uri="{FF2B5EF4-FFF2-40B4-BE49-F238E27FC236}">
                <a16:creationId xmlns:a16="http://schemas.microsoft.com/office/drawing/2014/main" id="{F907262E-6AEB-4F1E-BB57-BCDEE8A25F30}"/>
              </a:ext>
            </a:extLst>
          </p:cNvPr>
          <p:cNvSpPr txBox="1"/>
          <p:nvPr/>
        </p:nvSpPr>
        <p:spPr>
          <a:xfrm>
            <a:off x="420705" y="5379780"/>
            <a:ext cx="11416800" cy="1159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results indicate that </a:t>
            </a:r>
            <a:r>
              <a:rPr lang="en-US" sz="16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V2A cannot perform complete inference from visual information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Since deepfake detection involves identifying subtle and fine-grained artifacts, </a:t>
            </a:r>
            <a:r>
              <a:rPr lang="en-US" sz="16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even a minor syllabic error may cause substantial distortion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of information.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" name="Google Shape;1245;p73">
            <a:extLst>
              <a:ext uri="{FF2B5EF4-FFF2-40B4-BE49-F238E27FC236}">
                <a16:creationId xmlns:a16="http://schemas.microsoft.com/office/drawing/2014/main" id="{BEA8C13D-5A84-4B11-8395-579F9B40D8A6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1319;p77">
            <a:extLst>
              <a:ext uri="{FF2B5EF4-FFF2-40B4-BE49-F238E27FC236}">
                <a16:creationId xmlns:a16="http://schemas.microsoft.com/office/drawing/2014/main" id="{7011D77A-C4EC-4090-B12C-6A8F65E2EC5E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Problems of Previous Works 1: Ignoring Audio–Visual Asymmetry </a:t>
            </a:r>
          </a:p>
        </p:txBody>
      </p:sp>
    </p:spTree>
    <p:extLst>
      <p:ext uri="{BB962C8B-B14F-4D97-AF65-F5344CB8AC3E}">
        <p14:creationId xmlns:p14="http://schemas.microsoft.com/office/powerpoint/2010/main" val="35659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84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412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19;p77">
            <a:extLst>
              <a:ext uri="{FF2B5EF4-FFF2-40B4-BE49-F238E27FC236}">
                <a16:creationId xmlns:a16="http://schemas.microsoft.com/office/drawing/2014/main" id="{AA6C68DE-2D2F-4A4F-A2C6-BDCA0A2DA966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Solution 1: Directional Audio–Visual </a:t>
            </a:r>
            <a:r>
              <a:rPr lang="en-US" altLang="ko-KR" sz="2400" b="1" dirty="0">
                <a:solidFill>
                  <a:srgbClr val="595959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M</a:t>
            </a:r>
            <a:r>
              <a:rPr kumimoji="0" lang="en-US" altLang="ko-K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odeling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 Framework (Method)</a:t>
            </a:r>
          </a:p>
        </p:txBody>
      </p:sp>
      <p:sp>
        <p:nvSpPr>
          <p:cNvPr id="5" name="Google Shape;1245;p73">
            <a:extLst>
              <a:ext uri="{FF2B5EF4-FFF2-40B4-BE49-F238E27FC236}">
                <a16:creationId xmlns:a16="http://schemas.microsoft.com/office/drawing/2014/main" id="{57E5736C-4110-4180-91C4-4D4CBA31829D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1252;p74">
            <a:extLst>
              <a:ext uri="{FF2B5EF4-FFF2-40B4-BE49-F238E27FC236}">
                <a16:creationId xmlns:a16="http://schemas.microsoft.com/office/drawing/2014/main" id="{A31C3C09-2F6C-4766-95B5-555135C4CEFA}"/>
              </a:ext>
            </a:extLst>
          </p:cNvPr>
          <p:cNvSpPr txBox="1"/>
          <p:nvPr/>
        </p:nvSpPr>
        <p:spPr>
          <a:xfrm>
            <a:off x="347870" y="1711823"/>
            <a:ext cx="11098306" cy="360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Directional audio–visual modeling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Audio-conditioned visual reconstruction</a:t>
            </a:r>
          </a:p>
          <a:p>
            <a:pPr marL="57150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Replace contrastive alignment with reconstruction-based consistency checking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marR="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sz="1000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Audio-only branch</a:t>
            </a:r>
          </a:p>
          <a:p>
            <a:pPr marL="742950" lvl="1" indent="-285750">
              <a:lnSpc>
                <a:spcPct val="200000"/>
              </a:lnSpc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altLang="ko-KR" sz="16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Dedicated audio-only branch for fake audio detection</a:t>
            </a:r>
          </a:p>
          <a:p>
            <a:pPr marL="742950" lvl="1" indent="-285750">
              <a:lnSpc>
                <a:spcPct val="200000"/>
              </a:lnSpc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Audio-only supervision for real/fake discrimination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E5D249-613D-4129-AFCE-63D021A9D78F}"/>
              </a:ext>
            </a:extLst>
          </p:cNvPr>
          <p:cNvSpPr txBox="1"/>
          <p:nvPr/>
        </p:nvSpPr>
        <p:spPr>
          <a:xfrm>
            <a:off x="347870" y="6138962"/>
            <a:ext cx="7001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u="sng" dirty="0">
                <a:latin typeface="Roboto" panose="02000000000000000000" pitchFamily="2" charset="0"/>
                <a:ea typeface="Roboto" panose="02000000000000000000" pitchFamily="2" charset="0"/>
              </a:rPr>
              <a:t>Further details are provided in the full framework description.</a:t>
            </a:r>
            <a:endParaRPr lang="ko-KR" altLang="en-US" sz="2000" u="sng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103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3168">
            <a:hlinkClick r:id="" action="ppaction://media"/>
            <a:extLst>
              <a:ext uri="{FF2B5EF4-FFF2-40B4-BE49-F238E27FC236}">
                <a16:creationId xmlns:a16="http://schemas.microsoft.com/office/drawing/2014/main" id="{8E70027F-E146-4F77-85E4-449310D0F1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7870" y="2205133"/>
            <a:ext cx="3839004" cy="3600000"/>
          </a:xfrm>
          <a:prstGeom prst="rect">
            <a:avLst/>
          </a:prstGeom>
        </p:spPr>
      </p:pic>
      <p:sp>
        <p:nvSpPr>
          <p:cNvPr id="558" name="Google Shape;558;p45"/>
          <p:cNvSpPr txBox="1"/>
          <p:nvPr/>
        </p:nvSpPr>
        <p:spPr>
          <a:xfrm>
            <a:off x="347871" y="1052867"/>
            <a:ext cx="6755662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</a:pPr>
            <a:r>
              <a:rPr lang="en-US" sz="2400" b="1" i="0" u="none" strike="noStrike" cap="non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The Problem of Dataset (RVFA in FakeAVCeleb)</a:t>
            </a:r>
            <a:endParaRPr/>
          </a:p>
        </p:txBody>
      </p:sp>
      <p:sp>
        <p:nvSpPr>
          <p:cNvPr id="559" name="Google Shape;559;p45"/>
          <p:cNvSpPr txBox="1"/>
          <p:nvPr/>
        </p:nvSpPr>
        <p:spPr>
          <a:xfrm>
            <a:off x="169333" y="6578719"/>
            <a:ext cx="7857067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Khalid, Hasam, et al. "FakeAVCeleb: A novel audio-video multimodal deepfake dataset." </a:t>
            </a:r>
            <a:r>
              <a:rPr lang="en-US" sz="900" b="0" i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arXiv preprint arXiv:2108.05080</a:t>
            </a:r>
            <a:r>
              <a:rPr lang="en-US" sz="900" b="0" i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(2021).</a:t>
            </a:r>
            <a:endParaRPr sz="9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61" name="Google Shape;561;p45"/>
          <p:cNvSpPr txBox="1"/>
          <p:nvPr/>
        </p:nvSpPr>
        <p:spPr>
          <a:xfrm>
            <a:off x="1856739" y="5822594"/>
            <a:ext cx="8212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RVRA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2" name="Google Shape;562;p45"/>
          <p:cNvSpPr txBox="1"/>
          <p:nvPr/>
        </p:nvSpPr>
        <p:spPr>
          <a:xfrm>
            <a:off x="5034548" y="3865639"/>
            <a:ext cx="64123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 went to the Australia for the commercial (Real, my listening)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3" name="Google Shape;563;p45"/>
          <p:cNvSpPr txBox="1"/>
          <p:nvPr/>
        </p:nvSpPr>
        <p:spPr>
          <a:xfrm>
            <a:off x="5034547" y="4459488"/>
            <a:ext cx="60059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 went to </a:t>
            </a:r>
            <a:r>
              <a:rPr lang="en-US" sz="1800" dirty="0">
                <a:solidFill>
                  <a:srgbClr val="FF0000"/>
                </a:solidFill>
                <a:highlight>
                  <a:srgbClr val="808080"/>
                </a:highlight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Australia for the </a:t>
            </a:r>
            <a:r>
              <a:rPr lang="en-US" sz="1800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promotion </a:t>
            </a:r>
            <a:r>
              <a:rPr lang="en-U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(STT, in dataset) 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4" name="Google Shape;564;p45"/>
          <p:cNvSpPr txBox="1"/>
          <p:nvPr/>
        </p:nvSpPr>
        <p:spPr>
          <a:xfrm>
            <a:off x="5927783" y="2454294"/>
            <a:ext cx="476561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①  </a:t>
            </a:r>
            <a:r>
              <a:rPr lang="en-US" sz="2000" b="1" i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Erroneous STT-generated sentences 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245;p73">
            <a:extLst>
              <a:ext uri="{FF2B5EF4-FFF2-40B4-BE49-F238E27FC236}">
                <a16:creationId xmlns:a16="http://schemas.microsoft.com/office/drawing/2014/main" id="{7583EF40-E658-4A4E-A7A4-C6371A55B78B}"/>
              </a:ext>
            </a:extLst>
          </p:cNvPr>
          <p:cNvSpPr txBox="1"/>
          <p:nvPr/>
        </p:nvSpPr>
        <p:spPr>
          <a:xfrm>
            <a:off x="9702800" y="6539072"/>
            <a:ext cx="222896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Date: 19, December 2025</a:t>
            </a:r>
            <a:endParaRPr sz="1400" i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319;p77">
            <a:extLst>
              <a:ext uri="{FF2B5EF4-FFF2-40B4-BE49-F238E27FC236}">
                <a16:creationId xmlns:a16="http://schemas.microsoft.com/office/drawing/2014/main" id="{3289CCD1-091F-4075-9E70-CE59483F3899}"/>
              </a:ext>
            </a:extLst>
          </p:cNvPr>
          <p:cNvSpPr txBox="1"/>
          <p:nvPr/>
        </p:nvSpPr>
        <p:spPr>
          <a:xfrm>
            <a:off x="347870" y="197733"/>
            <a:ext cx="11489635" cy="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"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Problems of Previous Works 2: Audio–Visual Sync Mismatch (Dataset)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704</TotalTime>
  <Words>1995</Words>
  <Application>Microsoft Office PowerPoint</Application>
  <PresentationFormat>와이드스크린</PresentationFormat>
  <Paragraphs>459</Paragraphs>
  <Slides>22</Slides>
  <Notes>14</Notes>
  <HiddenSlides>0</HiddenSlides>
  <MMClips>5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Malgun Gothic</vt:lpstr>
      <vt:lpstr>Malgun Gothic</vt:lpstr>
      <vt:lpstr>Arial</vt:lpstr>
      <vt:lpstr>Cambria Math</vt:lpstr>
      <vt:lpstr>Roboto</vt:lpstr>
      <vt:lpstr>Roboto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zzuni30@naver.com</dc:creator>
  <cp:lastModifiedBy>zzuni30@naver.com</cp:lastModifiedBy>
  <cp:revision>20</cp:revision>
  <dcterms:created xsi:type="dcterms:W3CDTF">2025-12-18T06:10:38Z</dcterms:created>
  <dcterms:modified xsi:type="dcterms:W3CDTF">2025-12-19T01:38:43Z</dcterms:modified>
</cp:coreProperties>
</file>

<file path=docProps/thumbnail.jpeg>
</file>